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81" r:id="rId2"/>
    <p:sldId id="497" r:id="rId3"/>
    <p:sldId id="728" r:id="rId4"/>
    <p:sldId id="385" r:id="rId5"/>
    <p:sldId id="729" r:id="rId6"/>
    <p:sldId id="498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1" r:id="rId19"/>
    <p:sldId id="513" r:id="rId20"/>
    <p:sldId id="514" r:id="rId21"/>
    <p:sldId id="515" r:id="rId22"/>
    <p:sldId id="516" r:id="rId23"/>
    <p:sldId id="517" r:id="rId24"/>
    <p:sldId id="518" r:id="rId25"/>
    <p:sldId id="712" r:id="rId26"/>
    <p:sldId id="727" r:id="rId27"/>
    <p:sldId id="724" r:id="rId28"/>
    <p:sldId id="555" r:id="rId29"/>
    <p:sldId id="586" r:id="rId30"/>
    <p:sldId id="587" r:id="rId31"/>
    <p:sldId id="734" r:id="rId32"/>
    <p:sldId id="735" r:id="rId33"/>
    <p:sldId id="733" r:id="rId34"/>
    <p:sldId id="736" r:id="rId35"/>
    <p:sldId id="557" r:id="rId36"/>
    <p:sldId id="450" r:id="rId37"/>
    <p:sldId id="732" r:id="rId38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" initials="C" lastIdx="2" clrIdx="0"/>
  <p:cmAuthor id="1" name="Henderickx Erik" initials="H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30" autoAdjust="0"/>
    <p:restoredTop sz="78462" autoAdjust="0"/>
  </p:normalViewPr>
  <p:slideViewPr>
    <p:cSldViewPr>
      <p:cViewPr varScale="1">
        <p:scale>
          <a:sx n="115" d="100"/>
          <a:sy n="115" d="100"/>
        </p:scale>
        <p:origin x="218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81" d="100"/>
          <a:sy n="81" d="100"/>
        </p:scale>
        <p:origin x="3960" y="26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0507" y="1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/>
          <a:lstStyle>
            <a:lvl1pPr algn="r">
              <a:defRPr sz="1200"/>
            </a:lvl1pPr>
          </a:lstStyle>
          <a:p>
            <a:fld id="{194F2329-7DF1-4763-836F-DC1D3D9AF91D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239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0507" y="9721239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 anchor="b"/>
          <a:lstStyle>
            <a:lvl1pPr algn="r">
              <a:defRPr sz="1200"/>
            </a:lvl1pPr>
          </a:lstStyle>
          <a:p>
            <a:fld id="{EFA3D702-2817-424E-A0A8-1F60691F2DB4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5834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l">
              <a:defRPr sz="11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140" y="3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r">
              <a:defRPr sz="1100"/>
            </a:lvl1pPr>
          </a:lstStyle>
          <a:p>
            <a:fld id="{BE8CBE8E-5DF9-480D-82C7-D3BCD210F163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9938"/>
            <a:ext cx="5114925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1" tIns="45711" rIns="91421" bIns="45711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614" y="4860927"/>
            <a:ext cx="5680075" cy="4605338"/>
          </a:xfrm>
          <a:prstGeom prst="rect">
            <a:avLst/>
          </a:prstGeom>
        </p:spPr>
        <p:txBody>
          <a:bodyPr vert="horz" lIns="91421" tIns="45711" rIns="91421" bIns="45711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721852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l">
              <a:defRPr sz="11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140" y="9721852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r">
              <a:defRPr sz="1100"/>
            </a:lvl1pPr>
          </a:lstStyle>
          <a:p>
            <a:fld id="{88F1E5F0-7F30-44D4-9446-640412DD625B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39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/>
              <a:buChar char="à"/>
            </a:pPr>
            <a:endParaRPr lang="nl-BE" baseline="0" dirty="0">
              <a:sym typeface="Wingdings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456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629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237282" y="4861451"/>
            <a:ext cx="6624736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9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2690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237282" y="4541243"/>
            <a:ext cx="6624736" cy="5497030"/>
          </a:xfrm>
        </p:spPr>
        <p:txBody>
          <a:bodyPr>
            <a:noAutofit/>
          </a:bodyPr>
          <a:lstStyle/>
          <a:p>
            <a:pPr marL="1085850" lvl="2" indent="-171450">
              <a:lnSpc>
                <a:spcPct val="90000"/>
              </a:lnSpc>
              <a:buFont typeface="Wingdings" charset="0"/>
              <a:buChar char="à"/>
            </a:pPr>
            <a:endParaRPr lang="nl-BE" sz="9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7564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666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588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 lvl="3">
              <a:lnSpc>
                <a:spcPct val="90000"/>
              </a:lnSpc>
              <a:buFont typeface="Wingdings"/>
              <a:buChar char="à"/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895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833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7354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165274" y="4757266"/>
            <a:ext cx="6696744" cy="528100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9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9999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662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3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0719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1228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8269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0805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2322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2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9471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0975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9926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/>
              <a:buChar char="à"/>
            </a:pPr>
            <a:endParaRPr lang="nl-BE" baseline="0" dirty="0">
              <a:sym typeface="Wingdings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7958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/>
              <a:buChar char="à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8573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50670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937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 typeface="Wingdings" charset="0"/>
              <a:buChar char="à"/>
            </a:pP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0664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53306" y="4860932"/>
            <a:ext cx="6264696" cy="5080909"/>
          </a:xfrm>
        </p:spPr>
        <p:txBody>
          <a:bodyPr>
            <a:normAutofit/>
          </a:bodyPr>
          <a:lstStyle/>
          <a:p>
            <a:pPr defTabSz="950670"/>
            <a:endParaRPr lang="en-US" baseline="0" dirty="0">
              <a:effectLst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93557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53306" y="4860932"/>
            <a:ext cx="6264696" cy="5080909"/>
          </a:xfrm>
        </p:spPr>
        <p:txBody>
          <a:bodyPr>
            <a:normAutofit/>
          </a:bodyPr>
          <a:lstStyle/>
          <a:p>
            <a:pPr defTabSz="950670"/>
            <a:endParaRPr lang="en-US" baseline="0" dirty="0">
              <a:effectLst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7516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53306" y="4860932"/>
            <a:ext cx="6264696" cy="5080909"/>
          </a:xfrm>
        </p:spPr>
        <p:txBody>
          <a:bodyPr>
            <a:normAutofit/>
          </a:bodyPr>
          <a:lstStyle/>
          <a:p>
            <a:pPr defTabSz="950670"/>
            <a:endParaRPr lang="en-US" baseline="0" dirty="0">
              <a:effectLst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0150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309290" y="4861451"/>
            <a:ext cx="6552728" cy="5176821"/>
          </a:xfrm>
        </p:spPr>
        <p:txBody>
          <a:bodyPr>
            <a:noAutofit/>
          </a:bodyPr>
          <a:lstStyle/>
          <a:p>
            <a:pPr lvl="1">
              <a:buFont typeface="Wingdings"/>
              <a:buNone/>
            </a:pPr>
            <a:endParaRPr lang="nl-BE" sz="11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6257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53306" y="4860932"/>
            <a:ext cx="6264696" cy="5080909"/>
          </a:xfrm>
        </p:spPr>
        <p:txBody>
          <a:bodyPr>
            <a:normAutofit/>
          </a:bodyPr>
          <a:lstStyle/>
          <a:p>
            <a:pPr defTabSz="950670"/>
            <a:endParaRPr lang="en-US" baseline="0" dirty="0">
              <a:effectLst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9704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309290" y="4861451"/>
            <a:ext cx="6552728" cy="5176821"/>
          </a:xfrm>
        </p:spPr>
        <p:txBody>
          <a:bodyPr>
            <a:noAutofit/>
          </a:bodyPr>
          <a:lstStyle/>
          <a:p>
            <a:pPr lvl="1">
              <a:buFont typeface="Wingdings"/>
              <a:buNone/>
            </a:pPr>
            <a:endParaRPr lang="nl-BE" sz="11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540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5040560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2643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309290" y="4861451"/>
            <a:ext cx="6552728" cy="5176821"/>
          </a:xfrm>
        </p:spPr>
        <p:txBody>
          <a:bodyPr>
            <a:noAutofit/>
          </a:bodyPr>
          <a:lstStyle/>
          <a:p>
            <a:pPr lvl="1">
              <a:buFont typeface="Wingdings"/>
              <a:buNone/>
            </a:pPr>
            <a:endParaRPr lang="nl-BE" sz="11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434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 typeface="Wingdings" charset="0"/>
              <a:buChar char="à"/>
            </a:pP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43010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 typeface="Wingdings" charset="0"/>
              <a:buChar char="à"/>
            </a:pPr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020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62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067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428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1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829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8B79A-DFD3-4630-AC19-A93EADBAAF62}" type="datetimeFigureOut">
              <a:rPr lang="nl-BE" smtClean="0"/>
              <a:pPr/>
              <a:t>21/03/2021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iris.brussels/nl/burgers/view-brussel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found.europa.eu/publications/report/2015/labour-market/upgrading-or-polarisation-long-term-and-global-shifts-in-the-employment-structure-european-job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ecd.org/going-digital/topics/labour-market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257/jep.29.3.3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hyperlink" Target="https://youtu.be/Me-mCF0Z8VM" TargetMode="External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0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werk.belgie.be/defaultNews.aspx?id=45797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1UIwqXk2MOM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qQh9t-VLI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kA6p3m2jt4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hyperlink" Target="https://doi.org/10.1080/14708477.2018.1501843" TargetMode="External"/><Relationship Id="rId4" Type="http://schemas.openxmlformats.org/officeDocument/2006/relationships/hyperlink" Target="http://business-school.open.ac.uk/news/ethics-neoliberalism-business-making-capitalism-mora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844824"/>
            <a:ext cx="8928992" cy="2434282"/>
          </a:xfrm>
        </p:spPr>
        <p:txBody>
          <a:bodyPr>
            <a:normAutofit/>
          </a:bodyPr>
          <a:lstStyle/>
          <a:p>
            <a:r>
              <a:rPr lang="nl-BE" dirty="0"/>
              <a:t>Arbeidssociologie</a:t>
            </a:r>
            <a:br>
              <a:rPr lang="nl-NL" dirty="0"/>
            </a:br>
            <a:br>
              <a:rPr lang="nl-NL" dirty="0"/>
            </a:br>
            <a:r>
              <a:rPr lang="nl-NL" b="1" dirty="0"/>
              <a:t>LES 7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D1EE64B-4052-0F47-B200-99816E28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2969" y="6597352"/>
            <a:ext cx="2133600" cy="307190"/>
          </a:xfrm>
        </p:spPr>
        <p:txBody>
          <a:bodyPr/>
          <a:lstStyle/>
          <a:p>
            <a:fld id="{68F3845B-38DA-4370-B595-CF5BC0FA63BC}" type="slidenum">
              <a:rPr lang="nl-BE" b="1" i="1" smtClean="0">
                <a:solidFill>
                  <a:schemeClr val="tx1"/>
                </a:solidFill>
              </a:rPr>
              <a:pPr/>
              <a:t>1</a:t>
            </a:fld>
            <a:endParaRPr lang="nl-BE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53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Blauner (3)</a:t>
            </a:r>
            <a:endParaRPr lang="en-GB" dirty="0"/>
          </a:p>
        </p:txBody>
      </p:sp>
      <p:sp>
        <p:nvSpPr>
          <p:cNvPr id="10" name="Tekstvak 9"/>
          <p:cNvSpPr txBox="1"/>
          <p:nvPr/>
        </p:nvSpPr>
        <p:spPr>
          <a:xfrm>
            <a:off x="179512" y="60932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Bron: Edgell, 2006</a:t>
            </a:r>
          </a:p>
        </p:txBody>
      </p:sp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323528" y="1515577"/>
            <a:ext cx="8350807" cy="2986088"/>
            <a:chOff x="580" y="1471"/>
            <a:chExt cx="4946" cy="1881"/>
          </a:xfrm>
        </p:grpSpPr>
        <p:sp>
          <p:nvSpPr>
            <p:cNvPr id="12" name="Text Box 3"/>
            <p:cNvSpPr txBox="1">
              <a:spLocks noChangeArrowheads="1"/>
            </p:cNvSpPr>
            <p:nvPr/>
          </p:nvSpPr>
          <p:spPr bwMode="auto">
            <a:xfrm>
              <a:off x="580" y="1847"/>
              <a:ext cx="1132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500">
                  <a:solidFill>
                    <a:srgbClr val="003D62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20000"/>
                </a:spcBef>
                <a:buChar char="-"/>
                <a:defRPr sz="2200">
                  <a:solidFill>
                    <a:srgbClr val="003D6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rgbClr val="003D6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-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003D62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Tx/>
                <a:buNone/>
              </a:pPr>
              <a:r>
                <a:rPr lang="nl-BE" altLang="en-US" sz="1800" i="1" dirty="0">
                  <a:solidFill>
                    <a:schemeClr val="tx1"/>
                  </a:solidFill>
                  <a:latin typeface="+mn-lt"/>
                </a:rPr>
                <a:t>Machteloosheid Betekenisloosheid            Sociale isolatie  Zelfvervreemding</a:t>
              </a:r>
              <a:endParaRPr lang="nl-NL" altLang="en-US" sz="1800" i="1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3" name="Group 4"/>
            <p:cNvGrpSpPr>
              <a:grpSpLocks/>
            </p:cNvGrpSpPr>
            <p:nvPr/>
          </p:nvGrpSpPr>
          <p:grpSpPr bwMode="auto">
            <a:xfrm>
              <a:off x="1565" y="1471"/>
              <a:ext cx="3961" cy="1881"/>
              <a:chOff x="1565" y="1471"/>
              <a:chExt cx="3961" cy="1881"/>
            </a:xfrm>
          </p:grpSpPr>
          <p:sp>
            <p:nvSpPr>
              <p:cNvPr id="14" name="Line 5"/>
              <p:cNvSpPr>
                <a:spLocks noChangeShapeType="1"/>
              </p:cNvSpPr>
              <p:nvPr/>
            </p:nvSpPr>
            <p:spPr bwMode="auto">
              <a:xfrm>
                <a:off x="1994" y="2818"/>
                <a:ext cx="2746" cy="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5" name="Line 6"/>
              <p:cNvSpPr>
                <a:spLocks noChangeShapeType="1"/>
              </p:cNvSpPr>
              <p:nvPr/>
            </p:nvSpPr>
            <p:spPr bwMode="auto">
              <a:xfrm flipV="1">
                <a:off x="1994" y="1616"/>
                <a:ext cx="1" cy="120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6" name="Line 7"/>
              <p:cNvSpPr>
                <a:spLocks noChangeShapeType="1"/>
              </p:cNvSpPr>
              <p:nvPr/>
            </p:nvSpPr>
            <p:spPr bwMode="auto">
              <a:xfrm flipV="1">
                <a:off x="1994" y="2794"/>
                <a:ext cx="24" cy="24"/>
              </a:xfrm>
              <a:prstGeom prst="line">
                <a:avLst/>
              </a:prstGeom>
              <a:noFill/>
              <a:ln w="9525">
                <a:solidFill>
                  <a:srgbClr val="7E001A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7" name="Line 8"/>
              <p:cNvSpPr>
                <a:spLocks noChangeShapeType="1"/>
              </p:cNvSpPr>
              <p:nvPr/>
            </p:nvSpPr>
            <p:spPr bwMode="auto">
              <a:xfrm>
                <a:off x="2244" y="2818"/>
                <a:ext cx="1" cy="77"/>
              </a:xfrm>
              <a:prstGeom prst="line">
                <a:avLst/>
              </a:prstGeom>
              <a:noFill/>
              <a:ln w="9525">
                <a:solidFill>
                  <a:srgbClr val="7E001A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8" name="Line 9"/>
              <p:cNvSpPr>
                <a:spLocks noChangeShapeType="1"/>
              </p:cNvSpPr>
              <p:nvPr/>
            </p:nvSpPr>
            <p:spPr bwMode="auto">
              <a:xfrm>
                <a:off x="3242" y="2818"/>
                <a:ext cx="1" cy="77"/>
              </a:xfrm>
              <a:prstGeom prst="line">
                <a:avLst/>
              </a:prstGeom>
              <a:noFill/>
              <a:ln w="9525">
                <a:solidFill>
                  <a:srgbClr val="7E001A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19" name="Line 10"/>
              <p:cNvSpPr>
                <a:spLocks noChangeShapeType="1"/>
              </p:cNvSpPr>
              <p:nvPr/>
            </p:nvSpPr>
            <p:spPr bwMode="auto">
              <a:xfrm>
                <a:off x="4241" y="2832"/>
                <a:ext cx="1" cy="77"/>
              </a:xfrm>
              <a:prstGeom prst="line">
                <a:avLst/>
              </a:prstGeom>
              <a:noFill/>
              <a:ln w="9525">
                <a:solidFill>
                  <a:srgbClr val="7E001A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0" name="Text Box 11"/>
              <p:cNvSpPr txBox="1">
                <a:spLocks noChangeArrowheads="1"/>
              </p:cNvSpPr>
              <p:nvPr/>
            </p:nvSpPr>
            <p:spPr bwMode="auto">
              <a:xfrm>
                <a:off x="1565" y="1562"/>
                <a:ext cx="475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600" dirty="0" err="1">
                    <a:solidFill>
                      <a:schemeClr val="tx1"/>
                    </a:solidFill>
                  </a:rPr>
                  <a:t>Hoog</a:t>
                </a:r>
                <a:endParaRPr lang="en-US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 Box 12"/>
              <p:cNvSpPr txBox="1">
                <a:spLocks noChangeArrowheads="1"/>
              </p:cNvSpPr>
              <p:nvPr/>
            </p:nvSpPr>
            <p:spPr bwMode="auto">
              <a:xfrm>
                <a:off x="1611" y="2659"/>
                <a:ext cx="475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600">
                    <a:solidFill>
                      <a:schemeClr val="tx1"/>
                    </a:solidFill>
                  </a:rPr>
                  <a:t>Laag</a:t>
                </a: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 Box 13"/>
              <p:cNvSpPr txBox="1">
                <a:spLocks noChangeArrowheads="1"/>
              </p:cNvSpPr>
              <p:nvPr/>
            </p:nvSpPr>
            <p:spPr bwMode="auto">
              <a:xfrm>
                <a:off x="1833" y="2891"/>
                <a:ext cx="783" cy="4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8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3" name="Text Box 14"/>
              <p:cNvSpPr txBox="1">
                <a:spLocks noChangeArrowheads="1"/>
              </p:cNvSpPr>
              <p:nvPr/>
            </p:nvSpPr>
            <p:spPr bwMode="auto">
              <a:xfrm>
                <a:off x="2548" y="2923"/>
                <a:ext cx="308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6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" name="Text Box 15"/>
              <p:cNvSpPr txBox="1">
                <a:spLocks noChangeArrowheads="1"/>
              </p:cNvSpPr>
              <p:nvPr/>
            </p:nvSpPr>
            <p:spPr bwMode="auto">
              <a:xfrm>
                <a:off x="3080" y="2917"/>
                <a:ext cx="311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6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2245" y="1819"/>
                <a:ext cx="2118" cy="976"/>
              </a:xfrm>
              <a:custGeom>
                <a:avLst/>
                <a:gdLst>
                  <a:gd name="T0" fmla="*/ 0 w 4500"/>
                  <a:gd name="T1" fmla="*/ 1 h 1440"/>
                  <a:gd name="T2" fmla="*/ 0 w 4500"/>
                  <a:gd name="T3" fmla="*/ 0 h 1440"/>
                  <a:gd name="T4" fmla="*/ 0 w 4500"/>
                  <a:gd name="T5" fmla="*/ 1 h 1440"/>
                  <a:gd name="T6" fmla="*/ 0 60000 65536"/>
                  <a:gd name="T7" fmla="*/ 0 60000 65536"/>
                  <a:gd name="T8" fmla="*/ 0 60000 65536"/>
                  <a:gd name="T9" fmla="*/ 0 w 4500"/>
                  <a:gd name="T10" fmla="*/ 0 h 1440"/>
                  <a:gd name="T11" fmla="*/ 4500 w 4500"/>
                  <a:gd name="T12" fmla="*/ 1440 h 14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500" h="1440">
                    <a:moveTo>
                      <a:pt x="0" y="1440"/>
                    </a:moveTo>
                    <a:cubicBezTo>
                      <a:pt x="705" y="720"/>
                      <a:pt x="1410" y="0"/>
                      <a:pt x="2160" y="0"/>
                    </a:cubicBezTo>
                    <a:cubicBezTo>
                      <a:pt x="2910" y="0"/>
                      <a:pt x="4110" y="1200"/>
                      <a:pt x="4500" y="1440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nl-BE"/>
              </a:p>
            </p:txBody>
          </p:sp>
          <p:sp>
            <p:nvSpPr>
              <p:cNvPr id="26" name="Text Box 17"/>
              <p:cNvSpPr txBox="1">
                <a:spLocks noChangeArrowheads="1"/>
              </p:cNvSpPr>
              <p:nvPr/>
            </p:nvSpPr>
            <p:spPr bwMode="auto">
              <a:xfrm rot="16200000">
                <a:off x="1314" y="2060"/>
                <a:ext cx="1088" cy="2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Vervreemding</a:t>
                </a:r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 Box 18"/>
              <p:cNvSpPr txBox="1">
                <a:spLocks noChangeArrowheads="1"/>
              </p:cNvSpPr>
              <p:nvPr/>
            </p:nvSpPr>
            <p:spPr bwMode="auto">
              <a:xfrm>
                <a:off x="4652" y="2660"/>
                <a:ext cx="87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800" i="1" dirty="0">
                    <a:solidFill>
                      <a:schemeClr val="tx1"/>
                    </a:solidFill>
                  </a:rPr>
                  <a:t>Type </a:t>
                </a:r>
                <a:r>
                  <a:rPr lang="en-US" altLang="en-US" sz="1800" i="1" dirty="0" err="1">
                    <a:solidFill>
                      <a:schemeClr val="tx1"/>
                    </a:solidFill>
                  </a:rPr>
                  <a:t>technologie</a:t>
                </a:r>
                <a:endParaRPr lang="en-US" altLang="en-US" sz="20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 Box 19"/>
              <p:cNvSpPr txBox="1">
                <a:spLocks noChangeArrowheads="1"/>
              </p:cNvSpPr>
              <p:nvPr/>
            </p:nvSpPr>
            <p:spPr bwMode="auto">
              <a:xfrm>
                <a:off x="2043" y="2376"/>
                <a:ext cx="680" cy="3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nl-BE" altLang="en-US" sz="1600" dirty="0">
                    <a:solidFill>
                      <a:schemeClr val="tx1"/>
                    </a:solidFill>
                  </a:rPr>
                  <a:t>Grafische industrie </a:t>
                </a:r>
                <a:endParaRPr lang="nl-NL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 Box 20"/>
              <p:cNvSpPr txBox="1">
                <a:spLocks noChangeArrowheads="1"/>
              </p:cNvSpPr>
              <p:nvPr/>
            </p:nvSpPr>
            <p:spPr bwMode="auto">
              <a:xfrm>
                <a:off x="2765" y="1471"/>
                <a:ext cx="1025" cy="3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nl-BE" altLang="en-US" sz="1600" dirty="0">
                    <a:solidFill>
                      <a:schemeClr val="tx1"/>
                    </a:solidFill>
                  </a:rPr>
                  <a:t>Automobiel (lopende band)</a:t>
                </a:r>
                <a:endParaRPr lang="nl-NL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 Box 21"/>
              <p:cNvSpPr txBox="1">
                <a:spLocks noChangeArrowheads="1"/>
              </p:cNvSpPr>
              <p:nvPr/>
            </p:nvSpPr>
            <p:spPr bwMode="auto">
              <a:xfrm>
                <a:off x="3924" y="2515"/>
                <a:ext cx="635" cy="2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nl-BE" altLang="en-US" sz="1600" dirty="0">
                    <a:solidFill>
                      <a:schemeClr val="tx1"/>
                    </a:solidFill>
                  </a:rPr>
                  <a:t>Chemie </a:t>
                </a:r>
                <a:endParaRPr lang="nl-NL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AutoShape 22"/>
              <p:cNvSpPr>
                <a:spLocks/>
              </p:cNvSpPr>
              <p:nvPr/>
            </p:nvSpPr>
            <p:spPr bwMode="auto">
              <a:xfrm>
                <a:off x="1684" y="1893"/>
                <a:ext cx="28" cy="697"/>
              </a:xfrm>
              <a:prstGeom prst="rightBrace">
                <a:avLst>
                  <a:gd name="adj1" fmla="val 125935"/>
                  <a:gd name="adj2" fmla="val 50000"/>
                </a:avLst>
              </a:prstGeom>
              <a:solidFill>
                <a:srgbClr val="25256F"/>
              </a:solidFill>
              <a:ln w="9525">
                <a:solidFill>
                  <a:srgbClr val="7D002E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25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-"/>
                  <a:defRPr sz="22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>
                    <a:solidFill>
                      <a:srgbClr val="003D6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-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003D6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endParaRPr lang="nl-BE" altLang="en-US" sz="18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2" name="Rechthoek 24"/>
          <p:cNvSpPr/>
          <p:nvPr/>
        </p:nvSpPr>
        <p:spPr>
          <a:xfrm rot="17433655">
            <a:off x="2039179" y="4472607"/>
            <a:ext cx="1949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dirty="0" err="1">
                <a:cs typeface="Arial" panose="020B0604020202020204" pitchFamily="34" charset="0"/>
              </a:rPr>
              <a:t>Ambachtelijk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handwerk</a:t>
            </a:r>
            <a:r>
              <a:rPr lang="en-US" altLang="en-US" sz="1600" dirty="0">
                <a:cs typeface="Arial" panose="020B0604020202020204" pitchFamily="34" charset="0"/>
              </a:rPr>
              <a:t>, </a:t>
            </a:r>
            <a:r>
              <a:rPr lang="en-US" altLang="en-US" sz="1600" dirty="0" err="1">
                <a:cs typeface="Arial" panose="020B0604020202020204" pitchFamily="34" charset="0"/>
              </a:rPr>
              <a:t>simpele</a:t>
            </a:r>
            <a:r>
              <a:rPr lang="en-US" altLang="en-US" sz="1600" dirty="0">
                <a:cs typeface="Arial" panose="020B0604020202020204" pitchFamily="34" charset="0"/>
              </a:rPr>
              <a:t> machines</a:t>
            </a: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33" name="Rechthoek 25"/>
          <p:cNvSpPr/>
          <p:nvPr/>
        </p:nvSpPr>
        <p:spPr>
          <a:xfrm rot="17394840">
            <a:off x="3805431" y="4632681"/>
            <a:ext cx="2063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dirty="0" err="1">
                <a:cs typeface="Arial" panose="020B0604020202020204" pitchFamily="34" charset="0"/>
              </a:rPr>
              <a:t>Gemechaniseerde</a:t>
            </a:r>
            <a:r>
              <a:rPr lang="en-US" altLang="en-US" sz="1600" dirty="0">
                <a:cs typeface="Arial" panose="020B0604020202020204" pitchFamily="34" charset="0"/>
              </a:rPr>
              <a:t> machines</a:t>
            </a: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34" name="Rechthoek 26"/>
          <p:cNvSpPr/>
          <p:nvPr/>
        </p:nvSpPr>
        <p:spPr>
          <a:xfrm rot="17379970">
            <a:off x="5382987" y="4917701"/>
            <a:ext cx="2376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dirty="0" err="1">
                <a:cs typeface="Arial" panose="020B0604020202020204" pitchFamily="34" charset="0"/>
              </a:rPr>
              <a:t>Geautomatiseerd</a:t>
            </a:r>
            <a:r>
              <a:rPr lang="en-US" altLang="en-US" sz="1600" dirty="0">
                <a:cs typeface="Arial" panose="020B0604020202020204" pitchFamily="34" charset="0"/>
              </a:rPr>
              <a:t> (computers) </a:t>
            </a:r>
            <a:r>
              <a:rPr lang="en-US" altLang="en-US" sz="1600" dirty="0" err="1">
                <a:cs typeface="Arial" panose="020B0604020202020204" pitchFamily="34" charset="0"/>
              </a:rPr>
              <a:t>Controle</a:t>
            </a:r>
            <a:r>
              <a:rPr lang="en-US" altLang="en-US" sz="1600" dirty="0">
                <a:cs typeface="Arial" panose="020B0604020202020204" pitchFamily="34" charset="0"/>
              </a:rPr>
              <a:t>- </a:t>
            </a:r>
            <a:r>
              <a:rPr lang="en-US" altLang="en-US" sz="1600" dirty="0" err="1">
                <a:cs typeface="Arial" panose="020B0604020202020204" pitchFamily="34" charset="0"/>
              </a:rPr>
              <a:t>en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bewakingswerk</a:t>
            </a: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35" name="Tekstvak 27"/>
          <p:cNvSpPr txBox="1"/>
          <p:nvPr/>
        </p:nvSpPr>
        <p:spPr>
          <a:xfrm>
            <a:off x="3354068" y="2484608"/>
            <a:ext cx="14794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1600" dirty="0">
                <a:cs typeface="Arial" panose="020B0604020202020204" pitchFamily="34" charset="0"/>
              </a:rPr>
              <a:t>Textielsector</a:t>
            </a: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6443310" y="3835319"/>
            <a:ext cx="504954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2500">
                <a:solidFill>
                  <a:srgbClr val="003D6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-"/>
              <a:defRPr sz="2200">
                <a:solidFill>
                  <a:srgbClr val="003D6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rgbClr val="003D6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-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D</a:t>
            </a:r>
          </a:p>
        </p:txBody>
      </p:sp>
      <p:sp>
        <p:nvSpPr>
          <p:cNvPr id="37" name="Rechthoek 29"/>
          <p:cNvSpPr/>
          <p:nvPr/>
        </p:nvSpPr>
        <p:spPr>
          <a:xfrm rot="17357249">
            <a:off x="3005091" y="4412232"/>
            <a:ext cx="1949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dirty="0" err="1">
                <a:cs typeface="Arial" panose="020B0604020202020204" pitchFamily="34" charset="0"/>
              </a:rPr>
              <a:t>Complexere</a:t>
            </a:r>
            <a:r>
              <a:rPr lang="en-US" altLang="en-US" sz="1600" dirty="0">
                <a:cs typeface="Arial" panose="020B0604020202020204" pitchFamily="34" charset="0"/>
              </a:rPr>
              <a:t> machines door </a:t>
            </a:r>
            <a:r>
              <a:rPr lang="en-US" altLang="en-US" sz="1600" dirty="0" err="1">
                <a:cs typeface="Arial" panose="020B0604020202020204" pitchFamily="34" charset="0"/>
              </a:rPr>
              <a:t>werknemer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gestuurd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38" name="Line 9"/>
          <p:cNvSpPr>
            <a:spLocks noChangeShapeType="1"/>
          </p:cNvSpPr>
          <p:nvPr/>
        </p:nvSpPr>
        <p:spPr bwMode="auto">
          <a:xfrm>
            <a:off x="4139952" y="3691303"/>
            <a:ext cx="1624" cy="122238"/>
          </a:xfrm>
          <a:prstGeom prst="line">
            <a:avLst/>
          </a:prstGeom>
          <a:noFill/>
          <a:ln w="9525">
            <a:solidFill>
              <a:srgbClr val="7E001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1900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</a:t>
            </a:r>
            <a:r>
              <a:rPr lang="nl-BE" dirty="0" err="1"/>
              <a:t>Blauner</a:t>
            </a:r>
            <a:r>
              <a:rPr lang="nl-BE" dirty="0"/>
              <a:t> (6)</a:t>
            </a:r>
            <a:endParaRPr lang="en-GB" dirty="0"/>
          </a:p>
        </p:txBody>
      </p:sp>
      <p:graphicFrame>
        <p:nvGraphicFramePr>
          <p:cNvPr id="11" name="Tabel 5"/>
          <p:cNvGraphicFramePr>
            <a:graphicFrameLocks noGrp="1"/>
          </p:cNvGraphicFramePr>
          <p:nvPr/>
        </p:nvGraphicFramePr>
        <p:xfrm>
          <a:off x="323527" y="1820964"/>
          <a:ext cx="8496945" cy="3145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technologie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Machte-loosheid</a:t>
                      </a:r>
                      <a:r>
                        <a:rPr lang="nl-BE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Betekenis-loosheid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Sociale isolatie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b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Zelfver-vreemding</a:t>
                      </a:r>
                      <a:endParaRPr lang="nl-BE" sz="16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rgbClr val="FFFFFF"/>
                          </a:solidFill>
                        </a:rPr>
                        <a:t>Ambachtelijk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3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rgbClr val="FFFFFF"/>
                          </a:solidFill>
                        </a:rPr>
                        <a:t>Machineproductie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646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rgbClr val="FFFFFF"/>
                          </a:solidFill>
                        </a:rPr>
                        <a:t>Lopende band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Hoog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rgbClr val="FFFFFF"/>
                          </a:solidFill>
                        </a:rPr>
                        <a:t>Continue procestechnologie 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  <a:p>
                      <a:pPr algn="ctr"/>
                      <a:endParaRPr lang="nl-B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Laag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kstvak 9"/>
          <p:cNvSpPr txBox="1"/>
          <p:nvPr/>
        </p:nvSpPr>
        <p:spPr>
          <a:xfrm>
            <a:off x="179512" y="609329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Bron: Edgell, 2006</a:t>
            </a:r>
          </a:p>
        </p:txBody>
      </p:sp>
    </p:spTree>
    <p:extLst>
      <p:ext uri="{BB962C8B-B14F-4D97-AF65-F5344CB8AC3E}">
        <p14:creationId xmlns:p14="http://schemas.microsoft.com/office/powerpoint/2010/main" val="78256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Blauner (7)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Kritieken: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Conceptueel: 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Alleen aandacht voor arbeidsorganisatie, niet voor inherente machtsverhoudingen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Technologisch determinisme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Methodologisch: 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Gebruik van secundaire data wel betrouwbaar?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Gender: focus op (mannelijke) industrie-arbeid</a:t>
            </a:r>
          </a:p>
          <a:p>
            <a:pPr>
              <a:lnSpc>
                <a:spcPct val="90000"/>
              </a:lnSpc>
            </a:pPr>
            <a:r>
              <a:rPr lang="nl-BE" dirty="0"/>
              <a:t>Verdiensten: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Pionier empirisch onderzoek naar effecten arbeidsorganisatie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Onderscheid objectief </a:t>
            </a:r>
            <a:r>
              <a:rPr lang="nl-BE" dirty="0">
                <a:sym typeface="Wingdings"/>
              </a:rPr>
              <a:t> perceptie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/>
              </a:rPr>
              <a:t>Inspiratie reformistische arbeidsherorganisatiescholen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/>
              </a:rPr>
              <a:t>Verbinden van ‘vervreemding’ aan ‘vaardigheden’</a:t>
            </a:r>
            <a:endParaRPr lang="nl-BE" dirty="0"/>
          </a:p>
          <a:p>
            <a:pPr lvl="1">
              <a:lnSpc>
                <a:spcPct val="90000"/>
              </a:lnSpc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74188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 fontScale="90000"/>
          </a:bodyPr>
          <a:lstStyle/>
          <a:p>
            <a:r>
              <a:rPr lang="nl-BE" dirty="0"/>
              <a:t>Dekwalificatie of Rekwalificatie? (Debat 2)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Wat is de verhouding tussen de evolutie van de industrieel-kapitalistische productiewijze en de nood aan vaardigheden?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19</a:t>
            </a:r>
            <a:r>
              <a:rPr lang="nl-BE" baseline="30000" dirty="0"/>
              <a:t>de</a:t>
            </a:r>
            <a:r>
              <a:rPr lang="nl-BE" dirty="0"/>
              <a:t> eeuw: duidelijk uitholling ambachtelijke vaardigheden: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Doel: verwerven van controle; vereenvoudigen; efficiëntie </a:t>
            </a:r>
            <a:r>
              <a:rPr lang="nl-BE" dirty="0">
                <a:sym typeface="Wingdings" pitchFamily="2" charset="2"/>
              </a:rPr>
              <a:t> kostprijsreductie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20</a:t>
            </a:r>
            <a:r>
              <a:rPr lang="nl-BE" baseline="30000" dirty="0"/>
              <a:t>ste</a:t>
            </a:r>
            <a:r>
              <a:rPr lang="nl-BE" dirty="0"/>
              <a:t> eeuw: discussie historische evolutie nood aan vaardigheden in complex kapitalistisch productieproces: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Pessimisten – dekwalificatie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Optimisten – rekwalificatie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Tussenpositie – polarisering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87679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Dekwalificatie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l-BE" i="1" dirty="0"/>
              <a:t>Harry Braverman:</a:t>
            </a:r>
            <a:r>
              <a:rPr lang="nl-BE" dirty="0"/>
              <a:t> de arbeidsprocesbenadering: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Startpositie is kapitalistische arbeidsverhouding: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WN weinig alternatief dan arbeidskracht verkopen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WG moeten arbeidskracht kopen om winst te genereren</a:t>
            </a:r>
          </a:p>
          <a:p>
            <a:pPr lvl="3">
              <a:lnSpc>
                <a:spcPct val="90000"/>
              </a:lnSpc>
              <a:buNone/>
            </a:pPr>
            <a:r>
              <a:rPr lang="nl-BE" dirty="0"/>
              <a:t>= Fundamenteel ongelijke relatie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Marxistische assumptie: arbeidskracht is onpeilbaar </a:t>
            </a:r>
            <a:r>
              <a:rPr lang="nl-BE" u="sng" dirty="0"/>
              <a:t>intelligent</a:t>
            </a:r>
            <a:r>
              <a:rPr lang="nl-BE" dirty="0"/>
              <a:t> en </a:t>
            </a:r>
            <a:r>
              <a:rPr lang="nl-BE" u="sng" dirty="0"/>
              <a:t>doelmatig</a:t>
            </a:r>
            <a:endParaRPr lang="nl-BE" dirty="0"/>
          </a:p>
          <a:p>
            <a:pPr lvl="2">
              <a:lnSpc>
                <a:spcPct val="90000"/>
              </a:lnSpc>
            </a:pPr>
            <a:r>
              <a:rPr lang="nl-BE" dirty="0"/>
              <a:t>MAAR: door antagonistische relatie moeilijk om volledige potentieel aan te spreken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WG moeten strategie ontwikkelen </a:t>
            </a:r>
            <a:r>
              <a:rPr lang="nl-BE" dirty="0">
                <a:sym typeface="Wingdings"/>
              </a:rPr>
              <a:t> Controle en taaksplitsing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Kernassumptie: Taylorisering heeft dekwalificatieproces op gang gebracht </a:t>
            </a:r>
            <a:r>
              <a:rPr lang="nl-BE" dirty="0">
                <a:sym typeface="Wingdings" pitchFamily="2" charset="2"/>
              </a:rPr>
              <a:t> Arbeid wordt iedere zinvolle inhoud ontnomen</a:t>
            </a:r>
          </a:p>
          <a:p>
            <a:pPr lvl="1">
              <a:lnSpc>
                <a:spcPct val="90000"/>
              </a:lnSpc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8105315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Dekwalificatie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908720"/>
            <a:ext cx="7009011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5" y="3212976"/>
            <a:ext cx="2088232" cy="153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1412776"/>
            <a:ext cx="237626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24625" y="4221088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71291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Dekwalificatie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5832648" cy="554461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l-BE" i="1" dirty="0"/>
              <a:t>Harry </a:t>
            </a:r>
            <a:r>
              <a:rPr lang="nl-BE" i="1" dirty="0" err="1"/>
              <a:t>Braverman</a:t>
            </a:r>
            <a:r>
              <a:rPr lang="nl-BE" dirty="0"/>
              <a:t> en de arbeidsprocesbenadering: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Dekwalificatie geldt ook voor niet-manueel werk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Taylorisme wordt toegepast op kantoorwerk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19</a:t>
            </a:r>
            <a:r>
              <a:rPr lang="nl-BE" baseline="30000" dirty="0"/>
              <a:t>de</a:t>
            </a:r>
            <a:r>
              <a:rPr lang="nl-BE" dirty="0"/>
              <a:t>-eeuwse bediende was een soort ambachtsman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20</a:t>
            </a:r>
            <a:r>
              <a:rPr lang="nl-BE" baseline="30000" dirty="0"/>
              <a:t>ste</a:t>
            </a:r>
            <a:r>
              <a:rPr lang="nl-BE" dirty="0"/>
              <a:t> eeuw: ‘</a:t>
            </a:r>
            <a:r>
              <a:rPr lang="nl-BE" dirty="0">
                <a:sym typeface="Wingdings" pitchFamily="2" charset="2"/>
              </a:rPr>
              <a:t>pushing papers’</a:t>
            </a:r>
          </a:p>
          <a:p>
            <a:pPr lvl="3">
              <a:lnSpc>
                <a:spcPct val="90000"/>
              </a:lnSpc>
              <a:buNone/>
            </a:pPr>
            <a:r>
              <a:rPr lang="nl-BE" dirty="0">
                <a:sym typeface="Wingdings" pitchFamily="2" charset="2"/>
              </a:rPr>
              <a:t>	 Dekwalificatie, statusverlies, loonverlies</a:t>
            </a:r>
          </a:p>
          <a:p>
            <a:pPr lvl="3">
              <a:lnSpc>
                <a:spcPct val="90000"/>
              </a:lnSpc>
              <a:buFontTx/>
              <a:buChar char="-"/>
            </a:pPr>
            <a:r>
              <a:rPr lang="nl-BE" dirty="0"/>
              <a:t>Nieuwe dienstensector (call centres, </a:t>
            </a:r>
          </a:p>
          <a:p>
            <a:pPr marL="1371600" lvl="3" indent="0">
              <a:lnSpc>
                <a:spcPct val="90000"/>
              </a:lnSpc>
              <a:buNone/>
            </a:pPr>
            <a:r>
              <a:rPr lang="nl-BE" dirty="0"/>
              <a:t>    order picking, …)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Klassenimplicaties: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Polarisering met WG, proletarisering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Geen mogelijkheid tot verzet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261" y="1052737"/>
            <a:ext cx="3357739" cy="252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5796136" y="3717032"/>
            <a:ext cx="3347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 i="1" dirty="0" err="1"/>
              <a:t>Call</a:t>
            </a:r>
            <a:r>
              <a:rPr lang="nl-BE" sz="1400" i="1" dirty="0"/>
              <a:t> </a:t>
            </a:r>
            <a:r>
              <a:rPr lang="nl-BE" sz="1400" i="1" dirty="0" err="1"/>
              <a:t>centre</a:t>
            </a:r>
            <a:r>
              <a:rPr lang="nl-BE" sz="1400" i="1" dirty="0"/>
              <a:t> scene uit “Big </a:t>
            </a:r>
            <a:r>
              <a:rPr lang="nl-BE" sz="1400" i="1" dirty="0" err="1"/>
              <a:t>Nothing</a:t>
            </a:r>
            <a:r>
              <a:rPr lang="nl-BE" sz="1400" i="1" dirty="0"/>
              <a:t>” (2006): </a:t>
            </a:r>
          </a:p>
          <a:p>
            <a:pPr algn="ctr"/>
            <a:endParaRPr lang="nl-BE" sz="1400" i="1" dirty="0">
              <a:hlinkClick r:id="" action="ppaction://noaction"/>
            </a:endParaRPr>
          </a:p>
          <a:p>
            <a:pPr algn="ctr"/>
            <a:r>
              <a:rPr lang="nl-BE" sz="1400" i="1" dirty="0">
                <a:hlinkClick r:id="" action="ppaction://noaction"/>
              </a:rPr>
              <a:t>http://youtu.be/hAjzvy94JsM</a:t>
            </a:r>
            <a:r>
              <a:rPr lang="nl-BE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14284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Dekwalificatie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268760"/>
            <a:ext cx="8784976" cy="52565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Bestaat er dan geen ‘rekwalificatie’?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Braverman: grotendeels statistische illusie – omwille van 2 trends: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Erosie van beroepentitels;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Eenzelfde functie krijgt een steeds ‘duurdere’ naam</a:t>
            </a:r>
          </a:p>
          <a:p>
            <a:pPr lvl="4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Vb. Magazijnier  </a:t>
            </a:r>
            <a:r>
              <a:rPr lang="nl-BE" dirty="0" err="1">
                <a:sym typeface="Wingdings" pitchFamily="2" charset="2"/>
              </a:rPr>
              <a:t>Logistics</a:t>
            </a:r>
            <a:r>
              <a:rPr lang="nl-BE" dirty="0">
                <a:sym typeface="Wingdings" pitchFamily="2" charset="2"/>
              </a:rPr>
              <a:t> supervisor?</a:t>
            </a:r>
            <a:endParaRPr lang="nl-BE" dirty="0"/>
          </a:p>
          <a:p>
            <a:pPr lvl="2">
              <a:lnSpc>
                <a:spcPct val="90000"/>
              </a:lnSpc>
            </a:pPr>
            <a:r>
              <a:rPr lang="nl-BE" dirty="0"/>
              <a:t>Groeiende verschillen tussen verworven opleidingsniveau en uiteindelijke inhoud van het werk: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Mensen doen vaak werk onder hun vaardighedenniveau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Het probleem van ‘overkwalificatie’</a:t>
            </a:r>
          </a:p>
          <a:p>
            <a:pPr lvl="1">
              <a:lnSpc>
                <a:spcPct val="90000"/>
              </a:lnSpc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875743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Dekwalificatie: Kritieken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47491"/>
            <a:ext cx="8784976" cy="511256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Kritieken: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Te rooskleurige opvatting vaardigheden vanuit ambachtsperspectief?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De almacht van managers en machteloosheid van werknemers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Genderblindheid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Onderschatting van het fenomeen van (re)kwalficatie</a:t>
            </a:r>
          </a:p>
          <a:p>
            <a:pPr>
              <a:lnSpc>
                <a:spcPct val="90000"/>
              </a:lnSpc>
            </a:pPr>
            <a:r>
              <a:rPr lang="nl-BE" dirty="0"/>
              <a:t>Verdiensten: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Aangetoond dat organisatie en techniek </a:t>
            </a:r>
            <a:r>
              <a:rPr lang="nl-BE" u="sng" dirty="0"/>
              <a:t>niet neutraal</a:t>
            </a:r>
            <a:r>
              <a:rPr lang="nl-BE" dirty="0"/>
              <a:t> zijn;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Kreeg weldegelijk </a:t>
            </a:r>
            <a:r>
              <a:rPr lang="nl-BE" u="sng" dirty="0"/>
              <a:t>empirische steun</a:t>
            </a:r>
            <a:r>
              <a:rPr lang="nl-BE" dirty="0"/>
              <a:t> voor bepaalde beroepengroepen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Levendig debat aangezwengeld </a:t>
            </a:r>
            <a:r>
              <a:rPr lang="nl-BE" dirty="0">
                <a:sym typeface="Wingdings" pitchFamily="2" charset="2"/>
              </a:rPr>
              <a:t> Tot op heden!</a:t>
            </a:r>
          </a:p>
          <a:p>
            <a:pPr lvl="1">
              <a:lnSpc>
                <a:spcPct val="90000"/>
              </a:lnSpc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42223968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Rekwalificatie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6336704" cy="5544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u="sng" dirty="0"/>
              <a:t>Nieuwe technieken en organisatie</a:t>
            </a:r>
            <a:r>
              <a:rPr lang="nl-BE" dirty="0"/>
              <a:t> leiden tot: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Nieuwe mogelijkheden voor rekwalificatie, 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Grotere betrokkenheid van werknemers, 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Hogere kwaliteit van de arbeid</a:t>
            </a:r>
          </a:p>
          <a:p>
            <a:pPr>
              <a:lnSpc>
                <a:spcPct val="90000"/>
              </a:lnSpc>
            </a:pPr>
            <a:r>
              <a:rPr lang="nl-BE" dirty="0"/>
              <a:t>Geïnspireerd door </a:t>
            </a:r>
            <a:r>
              <a:rPr lang="nl-BE" u="sng" dirty="0"/>
              <a:t>Weber</a:t>
            </a:r>
            <a:r>
              <a:rPr lang="nl-BE" dirty="0"/>
              <a:t>: bureaucratisering en rationalisering leiden tot toenemende vraag naar opleiding en vaardigheden</a:t>
            </a:r>
          </a:p>
          <a:p>
            <a:pPr>
              <a:lnSpc>
                <a:spcPct val="90000"/>
              </a:lnSpc>
            </a:pPr>
            <a:r>
              <a:rPr lang="nl-BE" i="1" dirty="0"/>
              <a:t>Daniel Bell </a:t>
            </a:r>
            <a:r>
              <a:rPr lang="nl-BE" dirty="0"/>
              <a:t>(1919-2011): 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‘The coming of post-industrial society’ </a:t>
            </a:r>
            <a:r>
              <a:rPr lang="nl-BE" dirty="0"/>
              <a:t>(1973)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052735"/>
            <a:ext cx="2843808" cy="455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33119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1565"/>
            <a:ext cx="9144000" cy="836712"/>
          </a:xfrm>
        </p:spPr>
        <p:txBody>
          <a:bodyPr>
            <a:noAutofit/>
          </a:bodyPr>
          <a:lstStyle/>
          <a:p>
            <a:r>
              <a:rPr lang="nl-BE" sz="3400" dirty="0"/>
              <a:t>Gastles 2: Nicolas Muylle &amp; Joris Wagemakers</a:t>
            </a:r>
            <a:endParaRPr lang="en-GB" sz="3400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3052" y="1095176"/>
            <a:ext cx="8109792" cy="525526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nl-BE" dirty="0">
                <a:sym typeface="Wingdings" pitchFamily="2" charset="2"/>
              </a:rPr>
              <a:t>Thema: “De Brusselse arbeidsmarkt: kenmerken, beleid, troeven en uitdagingen”</a:t>
            </a:r>
          </a:p>
          <a:p>
            <a:pPr>
              <a:lnSpc>
                <a:spcPct val="90000"/>
              </a:lnSpc>
            </a:pPr>
            <a:r>
              <a:rPr lang="nl-BE" sz="2400" dirty="0">
                <a:sym typeface="Wingdings" pitchFamily="2" charset="2"/>
              </a:rPr>
              <a:t>31 maart – 18-20u</a:t>
            </a:r>
          </a:p>
          <a:p>
            <a:pPr>
              <a:lnSpc>
                <a:spcPct val="90000"/>
              </a:lnSpc>
            </a:pPr>
            <a:r>
              <a:rPr lang="nl-BE" sz="2400" dirty="0">
                <a:sym typeface="Wingdings" pitchFamily="2" charset="2"/>
              </a:rPr>
              <a:t>MS Teams – Link wordt gestuurd!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609727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https://www.actiris.brussels/nl/burgers/view-brussels/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84C3B-337F-BF4A-B8FB-2B3E02E766AF}"/>
              </a:ext>
            </a:extLst>
          </p:cNvPr>
          <p:cNvSpPr txBox="1"/>
          <p:nvPr/>
        </p:nvSpPr>
        <p:spPr>
          <a:xfrm>
            <a:off x="727130" y="5682733"/>
            <a:ext cx="2311434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.View Brussels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C867E51-FE88-D24B-A2B6-DC325B0D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036078"/>
            <a:ext cx="2542577" cy="265001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3FAF854-8C0A-3943-8BC0-2A96A151F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574" y="2962381"/>
            <a:ext cx="4262350" cy="2986899"/>
          </a:xfrm>
          <a:prstGeom prst="rect">
            <a:avLst/>
          </a:prstGeom>
        </p:spPr>
      </p:pic>
      <p:pic>
        <p:nvPicPr>
          <p:cNvPr id="1026" name="Picture 2" descr="We.KONEKT.brussels - Events | Facebook">
            <a:extLst>
              <a:ext uri="{FF2B5EF4-FFF2-40B4-BE49-F238E27FC236}">
                <a16:creationId xmlns:a16="http://schemas.microsoft.com/office/drawing/2014/main" id="{6B782301-E847-FE4F-B7FE-8D20CC3A4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71287"/>
            <a:ext cx="1889717" cy="19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44869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Rekwalificatie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l-BE" dirty="0" err="1"/>
              <a:t>Bell’s</a:t>
            </a:r>
            <a:r>
              <a:rPr lang="nl-BE" dirty="0"/>
              <a:t> rekwalificatie these: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Kenmerken: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Predominant niet-manuele productie, gedomineerd door dienstenarbeid: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Non-profit sector wint aan belang, vooral gezondheidszorg, onderwijs en onderzoek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Theoretische kennis wordt het belangrijkste productiemiddel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Private eigendom als machtsbron verliest terrein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Bijkomende dimensie aan stratificatiestructuur: wetenschappelijke en technische klasse</a:t>
            </a:r>
          </a:p>
          <a:p>
            <a:pPr lvl="4">
              <a:lnSpc>
                <a:spcPct val="90000"/>
              </a:lnSpc>
            </a:pPr>
            <a:r>
              <a:rPr lang="nl-BE" dirty="0"/>
              <a:t>Centrale figuur ‘de professional’ (</a:t>
            </a:r>
            <a:r>
              <a:rPr lang="nl-BE" dirty="0">
                <a:sym typeface="Wingdings" pitchFamily="2" charset="2"/>
              </a:rPr>
              <a:t> de kapitalist)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Postindustriële samenleving: veranderingen in economie, beroepenstructuur, wetenschap en technologie</a:t>
            </a:r>
          </a:p>
          <a:p>
            <a:pPr lvl="3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Belang van gemeenschap boven economie</a:t>
            </a:r>
            <a:endParaRPr lang="nl-BE" dirty="0"/>
          </a:p>
          <a:p>
            <a:pPr lvl="2">
              <a:lnSpc>
                <a:spcPct val="90000"/>
              </a:lnSpc>
            </a:pPr>
            <a:r>
              <a:rPr lang="nl-BE" dirty="0"/>
              <a:t>VS zal als eerste natie de evolutie doormaken in de jaren 1970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08856696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Rekwalificatie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 err="1"/>
              <a:t>Bell’s</a:t>
            </a:r>
            <a:r>
              <a:rPr lang="nl-BE" dirty="0"/>
              <a:t> rekwalificatie these: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Gevolgen voor arbeid(sorganisatie):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Communicatie tussen werknemers wordt belangrijker dan interactie werknemer-machine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Afname hiërarchische arbeidsorganisatie ten voordele van participatie door werknemers</a:t>
            </a:r>
            <a:endParaRPr lang="nl-BE" dirty="0">
              <a:sym typeface="Wingdings" pitchFamily="2" charset="2"/>
            </a:endParaRP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Grote organisatiestructuren ingeruild voor kleinere organisatie eenheden</a:t>
            </a:r>
            <a:endParaRPr lang="nl-BE" dirty="0"/>
          </a:p>
          <a:p>
            <a:pPr lvl="2">
              <a:lnSpc>
                <a:spcPct val="90000"/>
              </a:lnSpc>
            </a:pPr>
            <a:r>
              <a:rPr lang="nl-BE" dirty="0"/>
              <a:t>Kortom: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Hersenen ipv spierkracht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Democratie ipv despotisme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Autonome kleinere subeenheden ipv grootschalige bureaucratie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Diensteneconomie ipv industriële productie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Ook wel: ‘informatiesamenleving’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1632449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Rekwalificatie: evaluatie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Trend naar diensteneconomie staat buiten kijf, </a:t>
            </a:r>
          </a:p>
          <a:p>
            <a:pPr>
              <a:lnSpc>
                <a:spcPct val="90000"/>
              </a:lnSpc>
            </a:pPr>
            <a:r>
              <a:rPr lang="nl-BE" dirty="0"/>
              <a:t>MAAR aantal problemen met Bell’s interpretatie: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Idealisering van dienstverlenende arbeid: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Meest voordelige vormen te veel als standaard gezien;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Onderschatting van toename van routinisering in dienstverlenend werk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Niet immuun voor marktlogica: waar opportuun routinisering, rationalisering, automatisering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Naïef over sociologische betekenis professional: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Professionelen niet immuun voor dekwalificatie-logica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Expansie hoger onderwijs en overkwalificatie en erosie beroepentitels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Genderblindheid: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Wat met laaggeschoolde (vrouwelijke) dienstenarbeid?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Geen analyse van typisch vrouwelijke professionele arbeid </a:t>
            </a:r>
          </a:p>
          <a:p>
            <a:pPr>
              <a:lnSpc>
                <a:spcPct val="90000"/>
              </a:lnSpc>
            </a:pPr>
            <a:endParaRPr lang="nl-BE" dirty="0"/>
          </a:p>
          <a:p>
            <a:pPr>
              <a:lnSpc>
                <a:spcPct val="90000"/>
              </a:lnSpc>
            </a:pPr>
            <a:r>
              <a:rPr lang="nl-BE" dirty="0"/>
              <a:t>VRAAG: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Hoe kan er in dezelfde samenleving en tegelijkertijd zowel sprake van de- als re-kwalficatie zijn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06478005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Polarisering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nl-BE" dirty="0"/>
              <a:t>Arbeidsmarkt is verre van homogeen 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Negatie daarvan maakte zowel de- als </a:t>
            </a:r>
            <a:r>
              <a:rPr lang="nl-BE" dirty="0" err="1"/>
              <a:t>re-kwalificatie</a:t>
            </a:r>
            <a:r>
              <a:rPr lang="nl-BE" dirty="0"/>
              <a:t> these vatbaar voor heel wat kritiek:</a:t>
            </a:r>
          </a:p>
          <a:p>
            <a:pPr>
              <a:lnSpc>
                <a:spcPct val="90000"/>
              </a:lnSpc>
            </a:pPr>
            <a:r>
              <a:rPr lang="nl-BE" dirty="0"/>
              <a:t>Tussenpositie: dubbele trend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Kapitalistisch accumulatiemodel zoekt meest geschikte manier om productie te organiseren afhankelijk van de </a:t>
            </a:r>
            <a:r>
              <a:rPr lang="nl-BE" u="sng" dirty="0"/>
              <a:t>context</a:t>
            </a:r>
            <a:endParaRPr lang="nl-BE" dirty="0"/>
          </a:p>
          <a:p>
            <a:pPr lvl="2">
              <a:lnSpc>
                <a:spcPct val="90000"/>
              </a:lnSpc>
              <a:buNone/>
            </a:pPr>
            <a:r>
              <a:rPr lang="nl-BE" dirty="0">
                <a:sym typeface="Wingdings" pitchFamily="2" charset="2"/>
              </a:rPr>
              <a:t> ‘Flexibele accumulatie’ (Vallas, 1999)</a:t>
            </a:r>
            <a:endParaRPr lang="nl-BE" dirty="0"/>
          </a:p>
          <a:p>
            <a:pPr lvl="1">
              <a:lnSpc>
                <a:spcPct val="90000"/>
              </a:lnSpc>
              <a:buFont typeface="Wingdings" charset="0"/>
              <a:buChar char="à"/>
            </a:pPr>
            <a:r>
              <a:rPr lang="nl-BE" dirty="0"/>
              <a:t>Kan leiden tot de- of re- kwalificatie</a:t>
            </a:r>
          </a:p>
          <a:p>
            <a:pPr lvl="2">
              <a:lnSpc>
                <a:spcPct val="90000"/>
              </a:lnSpc>
              <a:buFont typeface="Wingdings" charset="0"/>
              <a:buChar char="à"/>
            </a:pPr>
            <a:r>
              <a:rPr lang="nl-BE" dirty="0"/>
              <a:t>Re = Nieuwe beroepen, technieken, technologie zorgt voor upskilling</a:t>
            </a:r>
          </a:p>
          <a:p>
            <a:pPr lvl="2">
              <a:lnSpc>
                <a:spcPct val="90000"/>
              </a:lnSpc>
              <a:buFont typeface="Wingdings" charset="0"/>
              <a:buChar char="à"/>
            </a:pPr>
            <a:r>
              <a:rPr lang="nl-BE" dirty="0"/>
              <a:t>De = Technologie, organisatie-innovatie, … zorgen voor (verdere) de-skilling van bestaande functies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92044955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986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Polarisering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23" y="992972"/>
            <a:ext cx="9036496" cy="553237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nl-BE" dirty="0"/>
              <a:t>Dubbele trend en ‘polarisering’: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VS – </a:t>
            </a:r>
            <a:r>
              <a:rPr lang="nl-BE" i="1" dirty="0"/>
              <a:t>Robert Reich </a:t>
            </a:r>
            <a:r>
              <a:rPr lang="nl-BE" dirty="0"/>
              <a:t>(°1946)</a:t>
            </a:r>
            <a:r>
              <a:rPr lang="nl-BE" i="1" dirty="0"/>
              <a:t>:</a:t>
            </a:r>
          </a:p>
          <a:p>
            <a:pPr lvl="2">
              <a:lnSpc>
                <a:spcPct val="90000"/>
              </a:lnSpc>
            </a:pPr>
            <a:r>
              <a:rPr lang="nl-BE" i="1" dirty="0"/>
              <a:t>The work of nations: perparing ourselves for 21st century capitalism </a:t>
            </a:r>
            <a:r>
              <a:rPr lang="nl-BE" dirty="0"/>
              <a:t>(1991):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Groeiende minderheid van “informatiewerknemers”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Groeiende meerderheid van routinematige dienstverlenende werknemers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Krimpende tussengroep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Toenemende empirische evidentie: </a:t>
            </a:r>
          </a:p>
          <a:p>
            <a:pPr lvl="4">
              <a:lnSpc>
                <a:spcPct val="90000"/>
              </a:lnSpc>
            </a:pPr>
            <a:r>
              <a:rPr lang="nl-BE" dirty="0"/>
              <a:t>o.a. Hurley et al (2015). Upgrading or polarisation? Long-term and global shifts in the employment structure: European Jobs Monitor 2015. </a:t>
            </a:r>
            <a:r>
              <a:rPr lang="nl-BE" dirty="0">
                <a:hlinkClick r:id="rId3"/>
              </a:rPr>
              <a:t>EUROFOUND</a:t>
            </a:r>
            <a:endParaRPr lang="nl-BE" dirty="0"/>
          </a:p>
          <a:p>
            <a:pPr lvl="4">
              <a:lnSpc>
                <a:spcPct val="90000"/>
              </a:lnSpc>
            </a:pPr>
            <a:r>
              <a:rPr lang="nl-BE" dirty="0"/>
              <a:t>Digitalisering en polarisering, OESO-informatiefiche: </a:t>
            </a:r>
            <a:r>
              <a:rPr lang="nl-BE" dirty="0">
                <a:hlinkClick r:id="rId4"/>
              </a:rPr>
              <a:t>https://www.oecd.org/going-digital/topics/labour-markets/</a:t>
            </a:r>
            <a:r>
              <a:rPr lang="nl-BE" dirty="0"/>
              <a:t> 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Algemene evaluatie:</a:t>
            </a:r>
            <a:endParaRPr lang="nl-BE" i="1" dirty="0"/>
          </a:p>
          <a:p>
            <a:pPr lvl="2">
              <a:lnSpc>
                <a:spcPct val="90000"/>
              </a:lnSpc>
            </a:pPr>
            <a:r>
              <a:rPr lang="nl-BE" dirty="0"/>
              <a:t>Meer upskilling dan deskilling </a:t>
            </a:r>
            <a:r>
              <a:rPr lang="nl-BE" dirty="0">
                <a:sym typeface="Wingdings"/>
              </a:rPr>
              <a:t> netto-resultaat is polarisatie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Toenemende flexibiliteit voor iedereen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/>
              </a:rPr>
              <a:t>Althans in formele arbeidsmarkt van ‘kernlanden’</a:t>
            </a:r>
          </a:p>
          <a:p>
            <a:pPr marL="1828800" lvl="4" indent="0">
              <a:lnSpc>
                <a:spcPct val="90000"/>
              </a:lnSpc>
              <a:buNone/>
            </a:pPr>
            <a:r>
              <a:rPr lang="nl-BE" dirty="0">
                <a:sym typeface="Wingdings"/>
              </a:rPr>
              <a:t> Informele circuit, (schijn)zelfstandigen, mondiale arbeidsdeling</a:t>
            </a: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96733779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voettekst 4">
            <a:extLst>
              <a:ext uri="{FF2B5EF4-FFF2-40B4-BE49-F238E27FC236}">
                <a16:creationId xmlns:a16="http://schemas.microsoft.com/office/drawing/2014/main" id="{884BBEA9-70B4-1A40-A6D6-76692E18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nl-BE" sz="1400" b="1" i="1" smtClean="0">
                <a:solidFill>
                  <a:schemeClr val="tx1"/>
                </a:solidFill>
              </a:rPr>
              <a:pPr/>
              <a:t>25</a:t>
            </a:fld>
            <a:endParaRPr lang="nl-BE" sz="1400" b="1" i="1">
              <a:solidFill>
                <a:schemeClr val="tx1"/>
              </a:solidFill>
            </a:endParaRPr>
          </a:p>
        </p:txBody>
      </p:sp>
      <p:sp>
        <p:nvSpPr>
          <p:cNvPr id="9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14F1E-FFBA-AB49-A9FB-CE4383103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82605"/>
            <a:ext cx="7454602" cy="5963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80758-FB49-AB49-92AA-B1B51C3ACDCB}"/>
              </a:ext>
            </a:extLst>
          </p:cNvPr>
          <p:cNvSpPr txBox="1"/>
          <p:nvPr/>
        </p:nvSpPr>
        <p:spPr>
          <a:xfrm>
            <a:off x="5004048" y="6019790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/>
              <a:t>Overgenomen uit: Autor, D. H. (2015). Why Are There Still So Many Jobs? The History and Future of Workplace Automation. Journal of Economic Perspectives, 29(3), 3–30. </a:t>
            </a:r>
            <a:r>
              <a:rPr lang="nl-BE" sz="1000" dirty="0">
                <a:hlinkClick r:id="rId4"/>
              </a:rPr>
              <a:t>https://doi.org/10.1257/jep.29.3.3</a:t>
            </a:r>
            <a:r>
              <a:rPr lang="nl-BE" sz="1000" dirty="0"/>
              <a:t> </a:t>
            </a:r>
          </a:p>
          <a:p>
            <a:endParaRPr lang="nl-BE" sz="1000" dirty="0"/>
          </a:p>
        </p:txBody>
      </p:sp>
      <p:sp>
        <p:nvSpPr>
          <p:cNvPr id="13" name="Tekstvak 7">
            <a:extLst>
              <a:ext uri="{FF2B5EF4-FFF2-40B4-BE49-F238E27FC236}">
                <a16:creationId xmlns:a16="http://schemas.microsoft.com/office/drawing/2014/main" id="{053131E2-9E61-464F-BF51-6262E1B14FE9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8614"/>
            <a:ext cx="8229600" cy="850106"/>
          </a:xfrm>
        </p:spPr>
        <p:txBody>
          <a:bodyPr>
            <a:normAutofit/>
          </a:bodyPr>
          <a:lstStyle/>
          <a:p>
            <a:r>
              <a:rPr lang="en-GB" sz="4000" dirty="0" err="1"/>
              <a:t>Polarisering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642528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324565"/>
            <a:ext cx="8928992" cy="2218258"/>
          </a:xfrm>
        </p:spPr>
        <p:txBody>
          <a:bodyPr>
            <a:normAutofit fontScale="90000"/>
          </a:bodyPr>
          <a:lstStyle/>
          <a:p>
            <a:r>
              <a:rPr lang="nl-BE" dirty="0"/>
              <a:t>Sociologie van arbeid en arbeidsverhoudingen </a:t>
            </a:r>
            <a:br>
              <a:rPr lang="nl-NL" sz="2200" dirty="0"/>
            </a:br>
            <a:r>
              <a:rPr lang="nl-NL" sz="2200" dirty="0"/>
              <a:t> </a:t>
            </a:r>
            <a:br>
              <a:rPr lang="nl-NL" dirty="0"/>
            </a:br>
            <a:r>
              <a:rPr lang="nl-NL" b="1" dirty="0"/>
              <a:t>H8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2636912"/>
            <a:ext cx="8640960" cy="38884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BE" dirty="0"/>
              <a:t>De arbeidsorganisatie: Hedendaagse arbeidsorganisatiemodellen</a:t>
            </a:r>
          </a:p>
          <a:p>
            <a:pPr marL="0" indent="0" algn="ctr">
              <a:buNone/>
            </a:pPr>
            <a:endParaRPr lang="nl-BE" sz="1000" dirty="0"/>
          </a:p>
          <a:p>
            <a:pPr lvl="1"/>
            <a:r>
              <a:rPr lang="nl-BE" dirty="0"/>
              <a:t>Inleiding en situering</a:t>
            </a:r>
          </a:p>
          <a:p>
            <a:pPr lvl="1"/>
            <a:r>
              <a:rPr lang="nl-BE" dirty="0"/>
              <a:t>2 grote tendensen (- en een middenweg):</a:t>
            </a:r>
          </a:p>
          <a:p>
            <a:pPr lvl="2"/>
            <a:r>
              <a:rPr lang="nl-BE" dirty="0"/>
              <a:t>Neo-Fordisme</a:t>
            </a:r>
          </a:p>
          <a:p>
            <a:pPr lvl="2"/>
            <a:r>
              <a:rPr lang="nl-BE" dirty="0"/>
              <a:t>Post-Fordisme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Modellen van innovatieve arbeids(her)organisatie</a:t>
            </a:r>
          </a:p>
          <a:p>
            <a:pPr lvl="2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26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7081641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052736"/>
            <a:ext cx="8928992" cy="2016224"/>
          </a:xfrm>
        </p:spPr>
        <p:txBody>
          <a:bodyPr>
            <a:normAutofit fontScale="90000"/>
          </a:bodyPr>
          <a:lstStyle/>
          <a:p>
            <a:r>
              <a:rPr lang="nl-NL" dirty="0"/>
              <a:t>Inleiding en situering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27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B2D2DC8E-7FB4-9F4F-BAA4-795CC1D4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CC568928-6450-044D-A1C1-4295E9A586E7}"/>
              </a:ext>
            </a:extLst>
          </p:cNvPr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6CB7A05-2460-864A-A69F-DF5742C340E1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22166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850106"/>
          </a:xfrm>
        </p:spPr>
        <p:txBody>
          <a:bodyPr>
            <a:normAutofit/>
          </a:bodyPr>
          <a:lstStyle/>
          <a:p>
            <a:r>
              <a:rPr lang="nl-NL" sz="4000" dirty="0"/>
              <a:t>Uitgangspunt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052736"/>
            <a:ext cx="8568952" cy="5400600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Crisis van de Fordistische regulatiewijze (zie H5):</a:t>
            </a:r>
          </a:p>
          <a:p>
            <a:pPr lvl="1"/>
            <a:r>
              <a:rPr lang="nl-NL" dirty="0"/>
              <a:t>Vraagzijde: verzadiging in de vraag naar massaproducten</a:t>
            </a:r>
          </a:p>
          <a:p>
            <a:pPr lvl="1"/>
            <a:r>
              <a:rPr lang="nl-NL" dirty="0"/>
              <a:t>Tertiarisering van de economie</a:t>
            </a:r>
          </a:p>
          <a:p>
            <a:pPr lvl="1"/>
            <a:r>
              <a:rPr lang="nl-NL" dirty="0"/>
              <a:t>Diversifiëring van het werknemerskorps</a:t>
            </a:r>
          </a:p>
          <a:p>
            <a:pPr lvl="1"/>
            <a:r>
              <a:rPr lang="nl-NL" dirty="0"/>
              <a:t>Verandering in sociaaleconomisch beleid</a:t>
            </a:r>
          </a:p>
          <a:p>
            <a:pPr lvl="1"/>
            <a:r>
              <a:rPr lang="nl-NL" b="1" dirty="0"/>
              <a:t>MAAR Vooral:</a:t>
            </a:r>
            <a:r>
              <a:rPr lang="nl-NL" dirty="0"/>
              <a:t> limieten van de grootschalige massaproductie: </a:t>
            </a:r>
          </a:p>
          <a:p>
            <a:pPr lvl="2"/>
            <a:r>
              <a:rPr lang="nl-NL" dirty="0"/>
              <a:t>Rigide massaproductie</a:t>
            </a:r>
          </a:p>
          <a:p>
            <a:pPr lvl="2"/>
            <a:r>
              <a:rPr lang="nl-NL" dirty="0"/>
              <a:t>Grenzen bureaucratische organisatiewijze</a:t>
            </a:r>
          </a:p>
          <a:p>
            <a:pPr lvl="3"/>
            <a:r>
              <a:rPr lang="nl-NL" dirty="0"/>
              <a:t>steeds moeilijkere efficiëntiewinst</a:t>
            </a:r>
          </a:p>
          <a:p>
            <a:pPr lvl="3"/>
            <a:r>
              <a:rPr lang="nl-NL" dirty="0"/>
              <a:t>Werknemersontevredenheid </a:t>
            </a:r>
            <a:r>
              <a:rPr lang="nl-NL" dirty="0">
                <a:sym typeface="Wingdings"/>
              </a:rPr>
              <a:t> k</a:t>
            </a:r>
            <a:r>
              <a:rPr lang="nl-NL" dirty="0"/>
              <a:t>ost </a:t>
            </a:r>
            <a:r>
              <a:rPr lang="nl-NL" dirty="0">
                <a:sym typeface="Wingdings" pitchFamily="2" charset="2"/>
              </a:rPr>
              <a:t>sociale vrede</a:t>
            </a:r>
          </a:p>
          <a:p>
            <a:pPr lvl="3"/>
            <a:r>
              <a:rPr lang="nl-NL" dirty="0">
                <a:sym typeface="Wingdings" pitchFamily="2" charset="2"/>
              </a:rPr>
              <a:t>Nadelige gevolgen werknemers</a:t>
            </a:r>
          </a:p>
          <a:p>
            <a:pPr lvl="4"/>
            <a:r>
              <a:rPr lang="nl-NL" dirty="0">
                <a:sym typeface="Wingdings" pitchFamily="2" charset="2"/>
              </a:rPr>
              <a:t>Vervreemding</a:t>
            </a:r>
          </a:p>
          <a:p>
            <a:pPr lvl="4"/>
            <a:r>
              <a:rPr lang="nl-NL" dirty="0" err="1">
                <a:sym typeface="Wingdings" pitchFamily="2" charset="2"/>
              </a:rPr>
              <a:t>Dekwalificatie</a:t>
            </a:r>
            <a:r>
              <a:rPr lang="nl-NL" dirty="0">
                <a:sym typeface="Wingdings" pitchFamily="2" charset="2"/>
              </a:rPr>
              <a:t> </a:t>
            </a:r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58429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99" y="3429000"/>
            <a:ext cx="5795301" cy="27964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872" y="6245728"/>
            <a:ext cx="57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https://youtu.be/Me-mCF0Z8VM</a:t>
            </a:r>
            <a:r>
              <a:rPr lang="en-US" dirty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707904" cy="14127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300" y="135726"/>
            <a:ext cx="3568700" cy="965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120" y="927814"/>
            <a:ext cx="3491880" cy="1169336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19101"/>
            <a:ext cx="3123936" cy="15841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971029"/>
            <a:ext cx="1219200" cy="673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40768"/>
            <a:ext cx="1659508" cy="16595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1720" y="1268760"/>
            <a:ext cx="3203848" cy="6824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1680" y="1484784"/>
            <a:ext cx="37211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6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78659"/>
            <a:ext cx="8928992" cy="2434282"/>
          </a:xfrm>
        </p:spPr>
        <p:txBody>
          <a:bodyPr>
            <a:normAutofit/>
          </a:bodyPr>
          <a:lstStyle/>
          <a:p>
            <a:r>
              <a:rPr lang="nl-BE" sz="4000" dirty="0"/>
              <a:t>Arbeidsociologie</a:t>
            </a:r>
            <a:br>
              <a:rPr lang="nl-NL" sz="4000" dirty="0"/>
            </a:br>
            <a:r>
              <a:rPr lang="nl-NL" sz="4000" b="1" dirty="0"/>
              <a:t>HOOFDSTUK  7 en 8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2395158"/>
            <a:ext cx="8640960" cy="413018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nl-NL" dirty="0"/>
          </a:p>
          <a:p>
            <a:pPr lvl="1"/>
            <a:r>
              <a:rPr lang="nl-NL" dirty="0"/>
              <a:t>Vervolg hoofdstuk 7</a:t>
            </a:r>
          </a:p>
          <a:p>
            <a:pPr lvl="2"/>
            <a:r>
              <a:rPr lang="nl-NL" dirty="0"/>
              <a:t>Breuklijnen in de (</a:t>
            </a:r>
            <a:r>
              <a:rPr lang="nl-NL" dirty="0" err="1"/>
              <a:t>arbeids</a:t>
            </a:r>
            <a:r>
              <a:rPr lang="nl-NL" dirty="0"/>
              <a:t>)sociologie</a:t>
            </a:r>
          </a:p>
          <a:p>
            <a:pPr lvl="2"/>
            <a:r>
              <a:rPr lang="nl-NL" dirty="0"/>
              <a:t>Kritisch debat met het wetenschappelijke management:</a:t>
            </a:r>
          </a:p>
          <a:p>
            <a:pPr lvl="3"/>
            <a:r>
              <a:rPr lang="nl-NL" dirty="0"/>
              <a:t>De menselijke natuur</a:t>
            </a:r>
          </a:p>
          <a:p>
            <a:pPr lvl="3"/>
            <a:r>
              <a:rPr lang="nl-NL" dirty="0"/>
              <a:t>De kracht van formele regels en structuren</a:t>
            </a:r>
          </a:p>
          <a:p>
            <a:pPr lvl="3"/>
            <a:r>
              <a:rPr lang="nl-NL" dirty="0"/>
              <a:t>Samenvallende belangen of georganiseerd conflict</a:t>
            </a:r>
          </a:p>
          <a:p>
            <a:pPr lvl="2"/>
            <a:r>
              <a:rPr lang="nl-NL" dirty="0"/>
              <a:t>Twee kerndebatten: vervreemding en (de)kwalificatie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Deel 1 hoofdstuk 8</a:t>
            </a:r>
          </a:p>
          <a:p>
            <a:pPr lvl="2"/>
            <a:r>
              <a:rPr lang="nl-BE" dirty="0">
                <a:solidFill>
                  <a:srgbClr val="000000"/>
                </a:solidFill>
              </a:rPr>
              <a:t>Inleiding en situering</a:t>
            </a:r>
          </a:p>
          <a:p>
            <a:pPr lvl="2"/>
            <a:r>
              <a:rPr lang="nl-BE" dirty="0">
                <a:solidFill>
                  <a:srgbClr val="000000"/>
                </a:solidFill>
              </a:rPr>
              <a:t>2 grote tendensen (- en een middenweg):</a:t>
            </a:r>
          </a:p>
          <a:p>
            <a:pPr lvl="3"/>
            <a:r>
              <a:rPr lang="nl-BE" dirty="0">
                <a:solidFill>
                  <a:srgbClr val="000000"/>
                </a:solidFill>
              </a:rPr>
              <a:t>Neo-Fordisme</a:t>
            </a:r>
          </a:p>
          <a:p>
            <a:pPr lvl="3"/>
            <a:r>
              <a:rPr lang="nl-BE" dirty="0">
                <a:solidFill>
                  <a:srgbClr val="000000"/>
                </a:solidFill>
              </a:rPr>
              <a:t>Post-Fordisme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Modellen van innovatieve arbeids(her)organisatie</a:t>
            </a:r>
          </a:p>
          <a:p>
            <a:pPr lvl="2"/>
            <a:endParaRPr lang="nl-NL" dirty="0"/>
          </a:p>
          <a:p>
            <a:pPr lvl="2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3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876605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4007DA-998F-0845-8C8B-BFCE5B1E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00" y="1556792"/>
            <a:ext cx="2915816" cy="2061886"/>
          </a:xfrm>
          <a:prstGeom prst="rect">
            <a:avLst/>
          </a:prstGeom>
        </p:spPr>
      </p:pic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3861048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http://www.werk.belgie.be/defaultNews.aspx?id=45797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716" y="3551225"/>
            <a:ext cx="4860032" cy="2805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664" y="4791561"/>
            <a:ext cx="1498968" cy="14989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404664"/>
            <a:ext cx="4145973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515037-6F8E-584E-B439-9FDD2BD7D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9389" y="457395"/>
            <a:ext cx="4350814" cy="128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7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AEAF42B-FCCF-F441-9595-B5B7A9FC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7094"/>
            <a:ext cx="9144000" cy="3983811"/>
          </a:xfrm>
          <a:prstGeom prst="rect">
            <a:avLst/>
          </a:prstGeom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A9B67928-5A9B-5A4B-AFDF-1DF1B00CD76A}"/>
              </a:ext>
            </a:extLst>
          </p:cNvPr>
          <p:cNvSpPr txBox="1"/>
          <p:nvPr/>
        </p:nvSpPr>
        <p:spPr>
          <a:xfrm>
            <a:off x="179512" y="5610649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https://youtu.be/1UIwqXk2MOM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7484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A9B67928-5A9B-5A4B-AFDF-1DF1B00CD76A}"/>
              </a:ext>
            </a:extLst>
          </p:cNvPr>
          <p:cNvSpPr txBox="1"/>
          <p:nvPr/>
        </p:nvSpPr>
        <p:spPr>
          <a:xfrm>
            <a:off x="755576" y="6152487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https://youtu.be/MqQh9t-VLIY</a:t>
            </a:r>
            <a:r>
              <a:rPr lang="en-US" sz="1400" dirty="0"/>
              <a:t> 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D451E78-4DAA-CC4E-9EC5-14EAD12A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266"/>
            <a:ext cx="9144000" cy="850106"/>
          </a:xfrm>
        </p:spPr>
        <p:txBody>
          <a:bodyPr>
            <a:normAutofit/>
          </a:bodyPr>
          <a:lstStyle/>
          <a:p>
            <a:r>
              <a:rPr lang="nl-NL" sz="4000" dirty="0"/>
              <a:t>Een nieuwe organisatiecontext?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Picture 1" descr="page15image3806688">
            <a:extLst>
              <a:ext uri="{FF2B5EF4-FFF2-40B4-BE49-F238E27FC236}">
                <a16:creationId xmlns:a16="http://schemas.microsoft.com/office/drawing/2014/main" id="{E64FD17B-3EE1-8949-B1E6-EF036FD29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644" y="779316"/>
            <a:ext cx="7466711" cy="52826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C8670768-7007-9044-BA21-C76019B49378}"/>
              </a:ext>
            </a:extLst>
          </p:cNvPr>
          <p:cNvSpPr txBox="1"/>
          <p:nvPr/>
        </p:nvSpPr>
        <p:spPr>
          <a:xfrm>
            <a:off x="6012160" y="615248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Bron: E. Hendrickx, 2021</a:t>
            </a:r>
          </a:p>
        </p:txBody>
      </p:sp>
    </p:spTree>
    <p:extLst>
      <p:ext uri="{BB962C8B-B14F-4D97-AF65-F5344CB8AC3E}">
        <p14:creationId xmlns:p14="http://schemas.microsoft.com/office/powerpoint/2010/main" val="2268699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2333"/>
            <a:ext cx="9144000" cy="836712"/>
          </a:xfrm>
        </p:spPr>
        <p:txBody>
          <a:bodyPr>
            <a:normAutofit/>
          </a:bodyPr>
          <a:lstStyle/>
          <a:p>
            <a:r>
              <a:rPr lang="nl-NL" dirty="0"/>
              <a:t>Een nieuwe organisatiecontext?</a:t>
            </a: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graphicFrame>
        <p:nvGraphicFramePr>
          <p:cNvPr id="10" name="Tabel 5">
            <a:extLst>
              <a:ext uri="{FF2B5EF4-FFF2-40B4-BE49-F238E27FC236}">
                <a16:creationId xmlns:a16="http://schemas.microsoft.com/office/drawing/2014/main" id="{635EF65E-4568-3741-A6B7-C20F0AE7A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3620830"/>
              </p:ext>
            </p:extLst>
          </p:nvPr>
        </p:nvGraphicFramePr>
        <p:xfrm>
          <a:off x="215516" y="1048248"/>
          <a:ext cx="8712967" cy="5184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431">
                  <a:extLst>
                    <a:ext uri="{9D8B030D-6E8A-4147-A177-3AD203B41FA5}">
                      <a16:colId xmlns:a16="http://schemas.microsoft.com/office/drawing/2014/main" val="982258881"/>
                    </a:ext>
                  </a:extLst>
                </a:gridCol>
                <a:gridCol w="3660768">
                  <a:extLst>
                    <a:ext uri="{9D8B030D-6E8A-4147-A177-3AD203B41FA5}">
                      <a16:colId xmlns:a16="http://schemas.microsoft.com/office/drawing/2014/main" val="4164424792"/>
                    </a:ext>
                  </a:extLst>
                </a:gridCol>
                <a:gridCol w="3660768">
                  <a:extLst>
                    <a:ext uri="{9D8B030D-6E8A-4147-A177-3AD203B41FA5}">
                      <a16:colId xmlns:a16="http://schemas.microsoft.com/office/drawing/2014/main" val="4288828376"/>
                    </a:ext>
                  </a:extLst>
                </a:gridCol>
              </a:tblGrid>
              <a:tr h="390986">
                <a:tc>
                  <a:txBody>
                    <a:bodyPr/>
                    <a:lstStyle/>
                    <a:p>
                      <a:r>
                        <a:rPr lang="nl-BE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Kenmerken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Stabiel</a:t>
                      </a:r>
                      <a:r>
                        <a:rPr lang="nl-BE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proces (Taylor/Ford)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1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Dynamisch</a:t>
                      </a:r>
                      <a:r>
                        <a:rPr lang="nl-BE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proces (VUCA)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670183"/>
                  </a:ext>
                </a:extLst>
              </a:tr>
              <a:tr h="1221160">
                <a:tc>
                  <a:txBody>
                    <a:bodyPr/>
                    <a:lstStyle/>
                    <a:p>
                      <a:r>
                        <a:rPr lang="nl-BE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Gedetailleerd bekend en in detail planbaar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Opeenvolgend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Repeterend (herhaalarbeid)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Zichtbaar verloop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Homogene</a:t>
                      </a: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stromen (grote batches / series)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 hoofdlijnen bekend en globaal planbaar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Iteratief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Vaak </a:t>
                      </a:r>
                      <a:r>
                        <a:rPr lang="nl-BE" sz="1200" u="sng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</a:t>
                      </a: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matig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Onzichtbaar verloop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Heterogene</a:t>
                      </a: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stromen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676091"/>
                  </a:ext>
                </a:extLst>
              </a:tr>
              <a:tr h="546309">
                <a:tc>
                  <a:txBody>
                    <a:bodyPr/>
                    <a:lstStyle/>
                    <a:p>
                      <a:r>
                        <a:rPr lang="nl-BE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Taakinhoud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Vooraf per stap bekend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Sturen, regelen en </a:t>
                      </a:r>
                      <a:r>
                        <a:rPr lang="nl-BE" sz="120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vooral </a:t>
                      </a: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uitvoeren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Vooraf niet per stap bekend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Probleem oplossingscycli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94116"/>
                  </a:ext>
                </a:extLst>
              </a:tr>
              <a:tr h="390986">
                <a:tc>
                  <a:txBody>
                    <a:bodyPr/>
                    <a:lstStyle/>
                    <a:p>
                      <a:r>
                        <a:rPr lang="nl-BE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Voorschriften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Veel procedures: sturing op ‘werkinstructie’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Weinig procedures: sturing op princpes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457601"/>
                  </a:ext>
                </a:extLst>
              </a:tr>
              <a:tr h="546309">
                <a:tc>
                  <a:txBody>
                    <a:bodyPr/>
                    <a:lstStyle/>
                    <a:p>
                      <a:r>
                        <a:rPr lang="nl-BE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Resultaat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Tastbaar of herkenbare dienst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Klant staat los van het proces (geen maatwerk)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Vaak niet tastbaar: informatie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Klant is </a:t>
                      </a:r>
                      <a:r>
                        <a:rPr lang="nl-BE" sz="120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onderdeel</a:t>
                      </a: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van het proces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27648"/>
                  </a:ext>
                </a:extLst>
              </a:tr>
              <a:tr h="546309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Samenwerking-srelaties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Vastgelegd in ‘werkinstructies’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Stabiele werkverbanden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Onvoorspelbaar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Wisselende werkverbanden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6163"/>
                  </a:ext>
                </a:extLst>
              </a:tr>
              <a:tr h="771259">
                <a:tc>
                  <a:txBody>
                    <a:bodyPr/>
                    <a:lstStyle/>
                    <a:p>
                      <a:r>
                        <a:rPr lang="nl-BE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Kennis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Routine: herhaling van simpele of complexe handelingen (</a:t>
                      </a:r>
                      <a:r>
                        <a:rPr lang="nl-BE" sz="120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geoefend, kortgeschoold</a:t>
                      </a: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werk)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Algemene kennis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Non-routine: nieuwe kennis is nodig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Uniek specialisme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Unieke combinatie van specialismen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841872"/>
                  </a:ext>
                </a:extLst>
              </a:tr>
              <a:tr h="771259">
                <a:tc>
                  <a:txBody>
                    <a:bodyPr/>
                    <a:lstStyle/>
                    <a:p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Coördinatie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Lage behoefte en ‘off-line’ d.m.v. procedures, regels, planning (bureaucratie)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Gepland en structureel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Hoge behoefte en ‘on-line’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Gepland op hoofdlijnen en ‘ad hoc’ als onderdeel van het werk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024846"/>
                  </a:ext>
                </a:extLst>
              </a:tr>
            </a:tbl>
          </a:graphicData>
        </a:graphic>
      </p:graphicFrame>
      <p:sp>
        <p:nvSpPr>
          <p:cNvPr id="11" name="Tekstvak 10">
            <a:extLst>
              <a:ext uri="{FF2B5EF4-FFF2-40B4-BE49-F238E27FC236}">
                <a16:creationId xmlns:a16="http://schemas.microsoft.com/office/drawing/2014/main" id="{94F7D935-CAF6-EC49-A4EC-DB1F3D3397E4}"/>
              </a:ext>
            </a:extLst>
          </p:cNvPr>
          <p:cNvSpPr txBox="1"/>
          <p:nvPr/>
        </p:nvSpPr>
        <p:spPr>
          <a:xfrm>
            <a:off x="215516" y="6261200"/>
            <a:ext cx="871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200" dirty="0"/>
              <a:t>Bron: E. Hendrickx, 2021 op basis van: Metsemakers, M., van Amelsvoort, P., &amp; van Jaarsveld, J. (2002). </a:t>
            </a:r>
          </a:p>
        </p:txBody>
      </p:sp>
      <p:sp>
        <p:nvSpPr>
          <p:cNvPr id="4" name="Pijl links 3">
            <a:extLst>
              <a:ext uri="{FF2B5EF4-FFF2-40B4-BE49-F238E27FC236}">
                <a16:creationId xmlns:a16="http://schemas.microsoft.com/office/drawing/2014/main" id="{4EA9A7C5-F917-104B-A1B6-F74F359035FA}"/>
              </a:ext>
            </a:extLst>
          </p:cNvPr>
          <p:cNvSpPr/>
          <p:nvPr/>
        </p:nvSpPr>
        <p:spPr>
          <a:xfrm>
            <a:off x="4788024" y="836746"/>
            <a:ext cx="864096" cy="3645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0813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A9B67928-5A9B-5A4B-AFDF-1DF1B00CD76A}"/>
              </a:ext>
            </a:extLst>
          </p:cNvPr>
          <p:cNvSpPr txBox="1"/>
          <p:nvPr/>
        </p:nvSpPr>
        <p:spPr>
          <a:xfrm>
            <a:off x="395536" y="5373216"/>
            <a:ext cx="8748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https://youtu.be/UkA6p3m2jt4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hlinkClick r:id="rId4"/>
              </a:rPr>
              <a:t>http://business-school.open.ac.uk/news/ethics-neoliberalism-business-making-capitalism-moral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 err="1"/>
              <a:t>Zie</a:t>
            </a:r>
            <a:r>
              <a:rPr lang="en-US" sz="1200" dirty="0"/>
              <a:t> </a:t>
            </a:r>
            <a:r>
              <a:rPr lang="en-US" sz="1200" dirty="0" err="1"/>
              <a:t>ook</a:t>
            </a:r>
            <a:r>
              <a:rPr lang="en-US" sz="1200" dirty="0"/>
              <a:t>: </a:t>
            </a:r>
            <a:r>
              <a:rPr lang="nl-BE" sz="1200" dirty="0"/>
              <a:t>Park, J. S.-Y. (2018). Mediatizing neoliberalism: the discursive construction of education’s ‘future.’ </a:t>
            </a:r>
            <a:r>
              <a:rPr lang="nl-BE" sz="1200" i="1" dirty="0"/>
              <a:t>Language and Intercultural Communication</a:t>
            </a:r>
            <a:r>
              <a:rPr lang="nl-BE" sz="1200" dirty="0"/>
              <a:t>, </a:t>
            </a:r>
            <a:r>
              <a:rPr lang="nl-BE" sz="1200" i="1" dirty="0"/>
              <a:t>18</a:t>
            </a:r>
            <a:r>
              <a:rPr lang="nl-BE" sz="1200" dirty="0"/>
              <a:t>(5), 478–489. </a:t>
            </a:r>
            <a:r>
              <a:rPr lang="nl-BE" sz="1200" dirty="0">
                <a:hlinkClick r:id="rId5"/>
              </a:rPr>
              <a:t>https://doi.org/10.1080/14708477.2018.1501843</a:t>
            </a:r>
            <a:r>
              <a:rPr lang="nl-BE" sz="1200" dirty="0"/>
              <a:t> </a:t>
            </a:r>
          </a:p>
          <a:p>
            <a:r>
              <a:rPr lang="en-US" sz="1200" dirty="0"/>
              <a:t>  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D451E78-4DAA-CC4E-9EC5-14EAD12A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162"/>
            <a:ext cx="9144000" cy="850106"/>
          </a:xfrm>
        </p:spPr>
        <p:txBody>
          <a:bodyPr>
            <a:normAutofit/>
          </a:bodyPr>
          <a:lstStyle/>
          <a:p>
            <a:r>
              <a:rPr lang="nl-NL" sz="3200" dirty="0"/>
              <a:t>Kritische noot: deel van het neoliberale narratief?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The Ethics of Neoliberalism : The Business of Making Capitalism Moral book cover">
            <a:extLst>
              <a:ext uri="{FF2B5EF4-FFF2-40B4-BE49-F238E27FC236}">
                <a16:creationId xmlns:a16="http://schemas.microsoft.com/office/drawing/2014/main" id="{533DD9F5-E933-AF4B-81B2-EFA6FEBF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11423"/>
            <a:ext cx="2952328" cy="44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F2A518D-0A83-C344-B289-B48BD905F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1061701"/>
            <a:ext cx="5724128" cy="32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68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521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Nieuwe arbeidsorganisatiemodellen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10" name="Afgeronde rechthoek 9">
            <a:extLst>
              <a:ext uri="{FF2B5EF4-FFF2-40B4-BE49-F238E27FC236}">
                <a16:creationId xmlns:a16="http://schemas.microsoft.com/office/drawing/2014/main" id="{8634DF09-CB73-5447-A005-91DE7D840D52}"/>
              </a:ext>
            </a:extLst>
          </p:cNvPr>
          <p:cNvSpPr/>
          <p:nvPr/>
        </p:nvSpPr>
        <p:spPr>
          <a:xfrm>
            <a:off x="107504" y="836712"/>
            <a:ext cx="4088488" cy="11521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Afzetmarkten</a:t>
            </a:r>
          </a:p>
          <a:p>
            <a:pPr algn="ctr"/>
            <a:r>
              <a:rPr lang="nl-BE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Van massaproductie naar “Mass Customization</a:t>
            </a:r>
            <a:r>
              <a:rPr lang="nl-BE" dirty="0">
                <a:solidFill>
                  <a:schemeClr val="tx1"/>
                </a:solidFill>
                <a:latin typeface="Gill Sans MT" panose="020B0502020104020203" pitchFamily="34" charset="0"/>
              </a:rPr>
              <a:t>“ (VUCA)</a:t>
            </a:r>
          </a:p>
        </p:txBody>
      </p:sp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3072E7D0-3F3B-6549-8B74-578DFD9332AD}"/>
              </a:ext>
            </a:extLst>
          </p:cNvPr>
          <p:cNvSpPr/>
          <p:nvPr/>
        </p:nvSpPr>
        <p:spPr>
          <a:xfrm>
            <a:off x="107504" y="2132856"/>
            <a:ext cx="4088488" cy="15121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Arbeidsmarkt</a:t>
            </a:r>
          </a:p>
          <a:p>
            <a:pPr algn="ctr"/>
            <a:r>
              <a:rPr lang="nl-BE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Stijging werkzaamheidsgraad, feminisering,  stijgende scholarisatiegraad,  stijging eindeloopbaan(uitstap), verkleuring ...</a:t>
            </a:r>
          </a:p>
        </p:txBody>
      </p:sp>
      <p:sp>
        <p:nvSpPr>
          <p:cNvPr id="12" name="Afgeronde rechthoek 11">
            <a:extLst>
              <a:ext uri="{FF2B5EF4-FFF2-40B4-BE49-F238E27FC236}">
                <a16:creationId xmlns:a16="http://schemas.microsoft.com/office/drawing/2014/main" id="{158D04E0-9F59-E248-9215-AE4898F1E71C}"/>
              </a:ext>
            </a:extLst>
          </p:cNvPr>
          <p:cNvSpPr/>
          <p:nvPr/>
        </p:nvSpPr>
        <p:spPr>
          <a:xfrm>
            <a:off x="107504" y="3766942"/>
            <a:ext cx="4088488" cy="11022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Technolgiemarkt (Industry 4.0)</a:t>
            </a:r>
          </a:p>
          <a:p>
            <a:pPr algn="ctr"/>
            <a:r>
              <a:rPr lang="nl-BE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ICT, robotisering … als </a:t>
            </a:r>
            <a:r>
              <a:rPr lang="nl-BE" i="1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substitutie</a:t>
            </a:r>
            <a:r>
              <a:rPr lang="nl-BE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(?) voor arbeid</a:t>
            </a:r>
            <a:endParaRPr lang="nl-BE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Afgeronde rechthoek 12">
            <a:extLst>
              <a:ext uri="{FF2B5EF4-FFF2-40B4-BE49-F238E27FC236}">
                <a16:creationId xmlns:a16="http://schemas.microsoft.com/office/drawing/2014/main" id="{28F9DCD0-71F8-D54D-9D7D-8AF6B383E034}"/>
              </a:ext>
            </a:extLst>
          </p:cNvPr>
          <p:cNvSpPr/>
          <p:nvPr/>
        </p:nvSpPr>
        <p:spPr>
          <a:xfrm>
            <a:off x="107504" y="5013176"/>
            <a:ext cx="4088488" cy="122413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Nieuwe groeilanden</a:t>
            </a:r>
          </a:p>
          <a:p>
            <a:pPr algn="ctr"/>
            <a:r>
              <a:rPr lang="nl-BE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Concurrentie met goedkopere loonkosten, beperktere institutionele regels (milieu, arbeid …) etc.</a:t>
            </a:r>
            <a:endParaRPr lang="nl-BE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Afgeronde rechthoek 13">
            <a:extLst>
              <a:ext uri="{FF2B5EF4-FFF2-40B4-BE49-F238E27FC236}">
                <a16:creationId xmlns:a16="http://schemas.microsoft.com/office/drawing/2014/main" id="{FBD0DE1C-277C-B746-B284-58023978EAD6}"/>
              </a:ext>
            </a:extLst>
          </p:cNvPr>
          <p:cNvSpPr/>
          <p:nvPr/>
        </p:nvSpPr>
        <p:spPr>
          <a:xfrm>
            <a:off x="4977736" y="2601572"/>
            <a:ext cx="3698720" cy="22675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Neo-Fordisme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Post-Fordisme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IAO-modellen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D850711-A1AA-4543-A0AD-63A04E7A2DF9}"/>
              </a:ext>
            </a:extLst>
          </p:cNvPr>
          <p:cNvSpPr txBox="1"/>
          <p:nvPr/>
        </p:nvSpPr>
        <p:spPr>
          <a:xfrm>
            <a:off x="4991811" y="4965485"/>
            <a:ext cx="3528392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2000" dirty="0">
                <a:latin typeface="Gill Sans MT" panose="020B0502020104020203" pitchFamily="34" charset="0"/>
                <a:cs typeface="Arial" panose="020B0604020202020204" pitchFamily="34" charset="0"/>
              </a:rPr>
              <a:t>Verder automatiseren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000" dirty="0">
                <a:latin typeface="Gill Sans MT" panose="020B0502020104020203" pitchFamily="34" charset="0"/>
                <a:cs typeface="Arial" panose="020B0604020202020204" pitchFamily="34" charset="0"/>
              </a:rPr>
              <a:t>Verder internationaliseren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000" dirty="0">
                <a:latin typeface="Gill Sans MT" panose="020B0502020104020203" pitchFamily="34" charset="0"/>
                <a:cs typeface="Arial" panose="020B0604020202020204" pitchFamily="34" charset="0"/>
              </a:rPr>
              <a:t>Reorganiseren arbeids-organisatieregime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99CD01D6-6787-F94C-B8D3-B410C621DDA2}"/>
              </a:ext>
            </a:extLst>
          </p:cNvPr>
          <p:cNvSpPr txBox="1"/>
          <p:nvPr/>
        </p:nvSpPr>
        <p:spPr>
          <a:xfrm>
            <a:off x="4788024" y="1895329"/>
            <a:ext cx="432048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latin typeface="Gill Sans MT" panose="020B0502020104020203" pitchFamily="34" charset="0"/>
                <a:cs typeface="Arial" panose="020B0604020202020204" pitchFamily="34" charset="0"/>
              </a:rPr>
              <a:t>Afscheid Taylor/Ford regime?</a:t>
            </a:r>
          </a:p>
        </p:txBody>
      </p:sp>
      <p:sp>
        <p:nvSpPr>
          <p:cNvPr id="17" name="Rechteraccolade 16">
            <a:extLst>
              <a:ext uri="{FF2B5EF4-FFF2-40B4-BE49-F238E27FC236}">
                <a16:creationId xmlns:a16="http://schemas.microsoft.com/office/drawing/2014/main" id="{C0BB189D-4291-014F-87B7-70EDE993C1D3}"/>
              </a:ext>
            </a:extLst>
          </p:cNvPr>
          <p:cNvSpPr/>
          <p:nvPr/>
        </p:nvSpPr>
        <p:spPr>
          <a:xfrm>
            <a:off x="4355976" y="1052734"/>
            <a:ext cx="216024" cy="5184576"/>
          </a:xfrm>
          <a:prstGeom prst="rightBrac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>
              <a:latin typeface="Gill Sans MT" panose="020B0502020104020203" pitchFamily="34" charset="0"/>
            </a:endParaRP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CDB2B357-F5E0-8C4F-8758-CDC7C2F1C143}"/>
              </a:ext>
            </a:extLst>
          </p:cNvPr>
          <p:cNvCxnSpPr/>
          <p:nvPr/>
        </p:nvCxnSpPr>
        <p:spPr>
          <a:xfrm>
            <a:off x="4499992" y="3645022"/>
            <a:ext cx="40402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3F4E783-2590-2642-A0A3-7147269C83EC}"/>
              </a:ext>
            </a:extLst>
          </p:cNvPr>
          <p:cNvSpPr txBox="1"/>
          <p:nvPr/>
        </p:nvSpPr>
        <p:spPr>
          <a:xfrm rot="5400000">
            <a:off x="6863915" y="4064731"/>
            <a:ext cx="4104456" cy="3847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900" dirty="0">
                <a:latin typeface="Gill Sans MT" panose="020B0502020104020203" pitchFamily="34" charset="0"/>
                <a:cs typeface="Arial" panose="020B0604020202020204" pitchFamily="34" charset="0"/>
              </a:rPr>
              <a:t>Sociaal-organisatorische innovatie</a:t>
            </a:r>
          </a:p>
        </p:txBody>
      </p:sp>
    </p:spTree>
    <p:extLst>
      <p:ext uri="{BB962C8B-B14F-4D97-AF65-F5344CB8AC3E}">
        <p14:creationId xmlns:p14="http://schemas.microsoft.com/office/powerpoint/2010/main" val="3337250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211686"/>
            <a:ext cx="8712968" cy="850106"/>
          </a:xfrm>
        </p:spPr>
        <p:txBody>
          <a:bodyPr>
            <a:normAutofit fontScale="90000"/>
          </a:bodyPr>
          <a:lstStyle/>
          <a:p>
            <a:r>
              <a:rPr lang="nl-NL" sz="4000" dirty="0"/>
              <a:t>Historisch overzicht arbeidsorganisatieparadigma’s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68760"/>
            <a:ext cx="7704856" cy="532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3987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Nieuwe arbeidsorganisatiemodellen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628800"/>
            <a:ext cx="8784976" cy="489654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Schematisch overzicht gehanteerd in het handboek: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Neo-Fordistische arbeidsorganisatie: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Lean production: Toyota production system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Flexibel wetenschappelijk management in de dienstensector: McDonaldism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Post-Fordistische arbeidsorganisatie: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Flexibele specialisatie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De netwerkonderneming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Modellen van innovatieve arbeidsorganisatie: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Reflectieve productie: VOLVO-model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De sociotechnische school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Totale werkplaatsinnovatie</a:t>
            </a:r>
          </a:p>
          <a:p>
            <a:pPr lvl="1">
              <a:lnSpc>
                <a:spcPct val="90000"/>
              </a:lnSpc>
            </a:pP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OPGELET:</a:t>
            </a:r>
            <a:r>
              <a:rPr lang="nl-BE" dirty="0">
                <a:sym typeface="Wingdings"/>
              </a:rPr>
              <a:t> </a:t>
            </a:r>
            <a:r>
              <a:rPr lang="nl-BE" b="1" dirty="0">
                <a:sym typeface="Wingdings"/>
              </a:rPr>
              <a:t>‘Ideaaltypes’</a:t>
            </a:r>
            <a:endParaRPr lang="nl-BE" b="1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59136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78659"/>
            <a:ext cx="8928992" cy="2434282"/>
          </a:xfrm>
        </p:spPr>
        <p:txBody>
          <a:bodyPr>
            <a:normAutofit/>
          </a:bodyPr>
          <a:lstStyle/>
          <a:p>
            <a:r>
              <a:rPr lang="nl-BE" sz="4000" dirty="0"/>
              <a:t>Arbeidsociologie</a:t>
            </a:r>
            <a:br>
              <a:rPr lang="nl-NL" sz="4000" dirty="0"/>
            </a:br>
            <a:r>
              <a:rPr lang="nl-NL" sz="4000" b="1" dirty="0"/>
              <a:t>HOOFDSTUK  7 en 8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2395158"/>
            <a:ext cx="8640960" cy="41301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nl-NL" dirty="0"/>
          </a:p>
          <a:p>
            <a:pPr marL="457200" lvl="1" indent="0">
              <a:buNone/>
            </a:pPr>
            <a:r>
              <a:rPr lang="nl-NL" b="1" dirty="0"/>
              <a:t>Vandaag:</a:t>
            </a:r>
          </a:p>
          <a:p>
            <a:pPr lvl="1"/>
            <a:endParaRPr lang="nl-NL" b="1" dirty="0"/>
          </a:p>
          <a:p>
            <a:pPr lvl="1"/>
            <a:r>
              <a:rPr lang="nl-NL" dirty="0"/>
              <a:t>Vervolg hoofdstuk 7</a:t>
            </a:r>
          </a:p>
          <a:p>
            <a:pPr lvl="2"/>
            <a:r>
              <a:rPr lang="nl-NL" dirty="0"/>
              <a:t>Twee kerndebatten: vervreemding en (de)kwalificatie</a:t>
            </a:r>
          </a:p>
          <a:p>
            <a:pPr lvl="1"/>
            <a:r>
              <a:rPr lang="nl-NL" dirty="0"/>
              <a:t>Deel 1 hoofdstuk 8</a:t>
            </a:r>
          </a:p>
          <a:p>
            <a:pPr lvl="2"/>
            <a:r>
              <a:rPr lang="nl-BE" dirty="0">
                <a:solidFill>
                  <a:srgbClr val="000000"/>
                </a:solidFill>
              </a:rPr>
              <a:t>Inleiding en situering</a:t>
            </a:r>
          </a:p>
          <a:p>
            <a:pPr lvl="2"/>
            <a:endParaRPr lang="nl-NL" dirty="0"/>
          </a:p>
          <a:p>
            <a:pPr lvl="2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4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16667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78659"/>
            <a:ext cx="8928992" cy="2434282"/>
          </a:xfrm>
        </p:spPr>
        <p:txBody>
          <a:bodyPr>
            <a:normAutofit/>
          </a:bodyPr>
          <a:lstStyle/>
          <a:p>
            <a:r>
              <a:rPr lang="nl-BE" sz="4000" dirty="0"/>
              <a:t>Arbeidsociologie</a:t>
            </a:r>
            <a:br>
              <a:rPr lang="nl-NL" sz="4000" dirty="0"/>
            </a:br>
            <a:r>
              <a:rPr lang="nl-NL" sz="4000" b="1" dirty="0"/>
              <a:t>HOOFDSTUK  7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2395158"/>
            <a:ext cx="7848872" cy="4130185"/>
          </a:xfrm>
        </p:spPr>
        <p:txBody>
          <a:bodyPr>
            <a:normAutofit/>
          </a:bodyPr>
          <a:lstStyle/>
          <a:p>
            <a:pPr marL="914400" lvl="2" indent="0" algn="ctr">
              <a:buNone/>
            </a:pPr>
            <a:endParaRPr lang="nl-NL" sz="3600" dirty="0"/>
          </a:p>
          <a:p>
            <a:pPr marL="914400" lvl="2" indent="0" algn="ctr">
              <a:buNone/>
            </a:pPr>
            <a:r>
              <a:rPr lang="nl-NL" sz="3600" dirty="0"/>
              <a:t>Twee kerndebatten: vervreemding en (de)kwalificatie</a:t>
            </a:r>
          </a:p>
          <a:p>
            <a:pPr lvl="2"/>
            <a:endParaRPr lang="nl-NL" dirty="0"/>
          </a:p>
          <a:p>
            <a:pPr lvl="2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5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9385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Marx (Debat 1)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52736"/>
            <a:ext cx="8784976" cy="54726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Marx: Arbeid in de industrieel-kapitalistische samenleving is </a:t>
            </a:r>
            <a:r>
              <a:rPr lang="nl-BE" u="sng" dirty="0"/>
              <a:t>inherent</a:t>
            </a:r>
            <a:r>
              <a:rPr lang="nl-BE" dirty="0"/>
              <a:t> vervreemdend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Gevolg van de </a:t>
            </a:r>
            <a:r>
              <a:rPr lang="nl-BE" u="sng" dirty="0"/>
              <a:t>structuur</a:t>
            </a:r>
            <a:r>
              <a:rPr lang="nl-BE" dirty="0"/>
              <a:t> van het industrieel kapitalisme;</a:t>
            </a:r>
          </a:p>
          <a:p>
            <a:pPr>
              <a:lnSpc>
                <a:spcPct val="90000"/>
              </a:lnSpc>
            </a:pPr>
            <a:r>
              <a:rPr lang="nl-BE" dirty="0"/>
              <a:t>Vervreemding bij Marx: 4 gerelateerde dimensies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Vervreemding van het product (product alienation)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Vervreemding van de activiteit (activity alienation)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Vervreemding van zichzelf (species alienation)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Sociale vervreemding (social alienation)</a:t>
            </a:r>
          </a:p>
          <a:p>
            <a:pPr>
              <a:lnSpc>
                <a:spcPct val="90000"/>
              </a:lnSpc>
            </a:pPr>
            <a:r>
              <a:rPr lang="nl-BE" dirty="0"/>
              <a:t>Alleen in niet-kapitalistisch productiemodel kan arbeid een bevredigende ervaring zijn 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917272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Seeman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i="1" dirty="0"/>
              <a:t>M. Seeman </a:t>
            </a:r>
            <a:r>
              <a:rPr lang="nl-BE" dirty="0"/>
              <a:t>(1959): </a:t>
            </a:r>
            <a:r>
              <a:rPr lang="nl-BE" i="1" dirty="0"/>
              <a:t>‘On the meaning of alienation’</a:t>
            </a:r>
            <a:r>
              <a:rPr lang="nl-BE" dirty="0"/>
              <a:t>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Marx: Maatschappelijk verschijnsel met politieke gevolgen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Seeman: Individueel kenmerk en dus een analyseobject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Vijf verschillende dimensies: (1) machteloosheid; (2) betekenisloosheid; (3) normloosheid; (4) isolatie; (5) zelfvervreemding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Sociaalpsychologisch kader: onevenwicht tussen verwachtingen en situatie (</a:t>
            </a:r>
            <a:r>
              <a:rPr lang="nl-BE" dirty="0">
                <a:sym typeface="Wingdings" pitchFamily="2" charset="2"/>
              </a:rPr>
              <a:t> later: werkstressonderzoek)</a:t>
            </a:r>
            <a:endParaRPr lang="nl-BE" dirty="0"/>
          </a:p>
          <a:p>
            <a:pPr>
              <a:lnSpc>
                <a:spcPct val="90000"/>
              </a:lnSpc>
            </a:pPr>
            <a:r>
              <a:rPr lang="nl-BE" dirty="0"/>
              <a:t>Mijlenver van Marx’ originele idee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25351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-851" y="84053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</a:t>
            </a:r>
            <a:r>
              <a:rPr lang="nl-BE" dirty="0" err="1"/>
              <a:t>Blauner</a:t>
            </a:r>
            <a:r>
              <a:rPr lang="nl-BE" dirty="0"/>
              <a:t> (1)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96752"/>
            <a:ext cx="8784976" cy="532859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Empirisch onderzoek naar vervreemding:</a:t>
            </a:r>
          </a:p>
          <a:p>
            <a:pPr lvl="1">
              <a:lnSpc>
                <a:spcPct val="90000"/>
              </a:lnSpc>
            </a:pPr>
            <a:r>
              <a:rPr lang="nl-BE" i="1" dirty="0"/>
              <a:t>Alienation and Freedom: The Factory Worker and his Industry</a:t>
            </a:r>
            <a:r>
              <a:rPr lang="nl-BE" dirty="0"/>
              <a:t> (1964)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Vervreemding is niet onontkoombaar in industrieel kapitalisme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Zeer ongelijk verdeeld over werknemerspopulatie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DUS: afhankelijk van arbeidsorganisatie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Doel: empirisch in kaart brengen, verklaren, oplossingen aanreiken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Vergelijken 4 sectoren (grafische sector, textiel, automobiel, chemie)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Basisoorzaak: ‘technologie’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Sociologische definitie van technologie: hardware + software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48456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7 – Kritische debatten vervolg (H7) &amp; Hedendaagse arbeidsorganisatiemodellen (H8)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Vervreemding: Blauner (2)</a:t>
            </a:r>
            <a:endParaRPr lang="en-GB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10" name="Afgeronde rechthoek 5"/>
          <p:cNvSpPr/>
          <p:nvPr/>
        </p:nvSpPr>
        <p:spPr>
          <a:xfrm>
            <a:off x="683568" y="3488979"/>
            <a:ext cx="2592288" cy="4320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  <a:cs typeface="Arial" panose="020B0604020202020204" pitchFamily="34" charset="0"/>
              </a:rPr>
              <a:t>Productietechnologie</a:t>
            </a:r>
            <a:r>
              <a:rPr lang="nl-B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Afgeronde rechthoek 6"/>
          <p:cNvSpPr/>
          <p:nvPr/>
        </p:nvSpPr>
        <p:spPr>
          <a:xfrm>
            <a:off x="5868144" y="3488979"/>
            <a:ext cx="2592288" cy="4320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bg1"/>
                </a:solidFill>
              </a:rPr>
              <a:t>Vervreemding: 4 dimensies </a:t>
            </a:r>
          </a:p>
        </p:txBody>
      </p:sp>
      <p:cxnSp>
        <p:nvCxnSpPr>
          <p:cNvPr id="12" name="Rechte verbindingslijn met pijl 8"/>
          <p:cNvCxnSpPr/>
          <p:nvPr/>
        </p:nvCxnSpPr>
        <p:spPr>
          <a:xfrm>
            <a:off x="3419872" y="3705003"/>
            <a:ext cx="230425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fgeronde rechthoek 9"/>
          <p:cNvSpPr/>
          <p:nvPr/>
        </p:nvSpPr>
        <p:spPr>
          <a:xfrm>
            <a:off x="2627784" y="1472755"/>
            <a:ext cx="3816424" cy="12241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Arbeidsverdeling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Sociale organisatie productie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Economische structuur </a:t>
            </a:r>
          </a:p>
        </p:txBody>
      </p:sp>
      <p:cxnSp>
        <p:nvCxnSpPr>
          <p:cNvPr id="14" name="Rechte verbindingslijn met pijl 15"/>
          <p:cNvCxnSpPr/>
          <p:nvPr/>
        </p:nvCxnSpPr>
        <p:spPr>
          <a:xfrm>
            <a:off x="4499992" y="2840907"/>
            <a:ext cx="0" cy="72008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6"/>
          <p:cNvSpPr txBox="1"/>
          <p:nvPr/>
        </p:nvSpPr>
        <p:spPr>
          <a:xfrm>
            <a:off x="899592" y="573325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i="1" dirty="0">
                <a:cs typeface="Arial" panose="020B0604020202020204" pitchFamily="34" charset="0"/>
              </a:rPr>
              <a:t>Onafhankelijke variabele</a:t>
            </a:r>
          </a:p>
        </p:txBody>
      </p:sp>
      <p:sp>
        <p:nvSpPr>
          <p:cNvPr id="16" name="Tekstvak 17"/>
          <p:cNvSpPr txBox="1"/>
          <p:nvPr/>
        </p:nvSpPr>
        <p:spPr>
          <a:xfrm>
            <a:off x="5969888" y="572888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i="1" dirty="0">
                <a:cs typeface="Arial" panose="020B0604020202020204" pitchFamily="34" charset="0"/>
              </a:rPr>
              <a:t>Afhankelijke variabele</a:t>
            </a:r>
          </a:p>
        </p:txBody>
      </p:sp>
      <p:sp>
        <p:nvSpPr>
          <p:cNvPr id="17" name="Tekstvak 18"/>
          <p:cNvSpPr txBox="1"/>
          <p:nvPr/>
        </p:nvSpPr>
        <p:spPr>
          <a:xfrm>
            <a:off x="2915816" y="1040707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b="1" i="1" dirty="0">
                <a:cs typeface="Arial" panose="020B0604020202020204" pitchFamily="34" charset="0"/>
              </a:rPr>
              <a:t>Interveniërende  variabelen</a:t>
            </a:r>
          </a:p>
        </p:txBody>
      </p:sp>
      <p:sp>
        <p:nvSpPr>
          <p:cNvPr id="18" name="Afgeronde rechthoek 9"/>
          <p:cNvSpPr/>
          <p:nvPr/>
        </p:nvSpPr>
        <p:spPr>
          <a:xfrm>
            <a:off x="5796136" y="4077072"/>
            <a:ext cx="2664296" cy="15841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Machteloosheid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Betekenisloosheid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Sociale isolatie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Zelfvervreemding</a:t>
            </a:r>
          </a:p>
        </p:txBody>
      </p:sp>
      <p:sp>
        <p:nvSpPr>
          <p:cNvPr id="19" name="Afgeronde rechthoek 9"/>
          <p:cNvSpPr/>
          <p:nvPr/>
        </p:nvSpPr>
        <p:spPr>
          <a:xfrm>
            <a:off x="683568" y="4077072"/>
            <a:ext cx="2664296" cy="15841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Ambachtelijk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Machineproductie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Lopende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 proces</a:t>
            </a:r>
          </a:p>
        </p:txBody>
      </p:sp>
    </p:spTree>
    <p:extLst>
      <p:ext uri="{BB962C8B-B14F-4D97-AF65-F5344CB8AC3E}">
        <p14:creationId xmlns:p14="http://schemas.microsoft.com/office/powerpoint/2010/main" val="65330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17083</TotalTime>
  <Words>2772</Words>
  <Application>Microsoft Macintosh PowerPoint</Application>
  <PresentationFormat>Diavoorstelling (4:3)</PresentationFormat>
  <Paragraphs>494</Paragraphs>
  <Slides>37</Slides>
  <Notes>37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2" baseType="lpstr">
      <vt:lpstr>Arial</vt:lpstr>
      <vt:lpstr>Calibri</vt:lpstr>
      <vt:lpstr>Gill Sans MT</vt:lpstr>
      <vt:lpstr>Wingdings</vt:lpstr>
      <vt:lpstr>Office-thema</vt:lpstr>
      <vt:lpstr>Arbeidssociologie  LES 7</vt:lpstr>
      <vt:lpstr>Gastles 2: Nicolas Muylle &amp; Joris Wagemakers</vt:lpstr>
      <vt:lpstr>Arbeidsociologie HOOFDSTUK  7 en 8</vt:lpstr>
      <vt:lpstr>Arbeidsociologie HOOFDSTUK  7 en 8</vt:lpstr>
      <vt:lpstr>Arbeidsociologie HOOFDSTUK  7</vt:lpstr>
      <vt:lpstr>Vervreemding: Marx (Debat 1)</vt:lpstr>
      <vt:lpstr>Vervreemding: Seeman</vt:lpstr>
      <vt:lpstr>Vervreemding: Blauner (1)</vt:lpstr>
      <vt:lpstr>Vervreemding: Blauner (2)</vt:lpstr>
      <vt:lpstr>Vervreemding: Blauner (3)</vt:lpstr>
      <vt:lpstr>Vervreemding: Blauner (6)</vt:lpstr>
      <vt:lpstr>Vervreemding: Blauner (7)</vt:lpstr>
      <vt:lpstr>Dekwalificatie of Rekwalificatie? (Debat 2)</vt:lpstr>
      <vt:lpstr>Dekwalificatie</vt:lpstr>
      <vt:lpstr>Dekwalificatie</vt:lpstr>
      <vt:lpstr>Dekwalificatie</vt:lpstr>
      <vt:lpstr>Dekwalificatie</vt:lpstr>
      <vt:lpstr>Dekwalificatie: Kritieken</vt:lpstr>
      <vt:lpstr>Rekwalificatie</vt:lpstr>
      <vt:lpstr>Rekwalificatie</vt:lpstr>
      <vt:lpstr>Rekwalificatie</vt:lpstr>
      <vt:lpstr>Rekwalificatie: evaluatie</vt:lpstr>
      <vt:lpstr>Polarisering</vt:lpstr>
      <vt:lpstr>Polarisering</vt:lpstr>
      <vt:lpstr>Polarisering</vt:lpstr>
      <vt:lpstr>Sociologie van arbeid en arbeidsverhoudingen    H8</vt:lpstr>
      <vt:lpstr>Inleiding en situering  </vt:lpstr>
      <vt:lpstr>Uitgangspunt</vt:lpstr>
      <vt:lpstr>PowerPoint-presentatie</vt:lpstr>
      <vt:lpstr>PowerPoint-presentatie</vt:lpstr>
      <vt:lpstr>PowerPoint-presentatie</vt:lpstr>
      <vt:lpstr>Een nieuwe organisatiecontext?</vt:lpstr>
      <vt:lpstr>Een nieuwe organisatiecontext?</vt:lpstr>
      <vt:lpstr>Kritische noot: deel van het neoliberale narratief?</vt:lpstr>
      <vt:lpstr>Nieuwe arbeidsorganisatiemodellen</vt:lpstr>
      <vt:lpstr>Historisch overzicht arbeidsorganisatieparadigma’s</vt:lpstr>
      <vt:lpstr>Nieuwe arbeidsorganisatiemodellen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1: Overzicht</dc:title>
  <dc:creator>Christophe Vanroelen</dc:creator>
  <cp:lastModifiedBy>Christophe VANROELEN</cp:lastModifiedBy>
  <cp:revision>852</cp:revision>
  <cp:lastPrinted>2021-03-16T07:18:18Z</cp:lastPrinted>
  <dcterms:created xsi:type="dcterms:W3CDTF">2011-02-14T09:46:33Z</dcterms:created>
  <dcterms:modified xsi:type="dcterms:W3CDTF">2021-03-21T23:01:29Z</dcterms:modified>
</cp:coreProperties>
</file>